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1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80" r:id="rId5"/>
    <p:sldId id="342" r:id="rId6"/>
    <p:sldId id="337" r:id="rId7"/>
    <p:sldId id="350" r:id="rId8"/>
    <p:sldId id="354" r:id="rId9"/>
    <p:sldId id="320" r:id="rId10"/>
    <p:sldId id="361" r:id="rId11"/>
    <p:sldId id="351" r:id="rId12"/>
    <p:sldId id="344" r:id="rId13"/>
    <p:sldId id="328" r:id="rId14"/>
    <p:sldId id="364" r:id="rId15"/>
    <p:sldId id="334" r:id="rId16"/>
    <p:sldId id="327" r:id="rId17"/>
    <p:sldId id="367" r:id="rId18"/>
    <p:sldId id="321" r:id="rId19"/>
    <p:sldId id="322" r:id="rId20"/>
    <p:sldId id="345" r:id="rId21"/>
    <p:sldId id="355" r:id="rId22"/>
    <p:sldId id="285" r:id="rId23"/>
    <p:sldId id="357" r:id="rId24"/>
    <p:sldId id="356"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Roboto" panose="02000000000000000000" pitchFamily="2" charset="0"/>
      <p:regular r:id="rId32"/>
      <p:bold r:id="rId33"/>
      <p:italic r:id="rId34"/>
      <p:boldItalic r:id="rId3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29AD7"/>
    <a:srgbClr val="D3D3D3"/>
    <a:srgbClr val="D6D6D6"/>
    <a:srgbClr val="D8D8D8"/>
    <a:srgbClr val="E4E4E4"/>
    <a:srgbClr val="4472C4"/>
    <a:srgbClr val="FF66CC"/>
    <a:srgbClr val="CCCCCC"/>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showGuides="1">
      <p:cViewPr varScale="1">
        <p:scale>
          <a:sx n="86" d="100"/>
          <a:sy n="86" d="100"/>
        </p:scale>
        <p:origin x="514" y="5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0E756-1AFF-4388-8A51-57488795A03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60496BB-42D3-4808-B6E1-1F66653F0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42EAB10-622A-4E47-A21E-45C83EC44A37}"/>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489946C2-1267-4DAD-954B-843748C3B6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C63868-040F-4BAF-8CA3-B2A8DED6E9A3}"/>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2504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DFB1B-BE69-4302-BFCE-0390C4C661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23C2D68-33E6-4114-9D92-D267679B965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5F00C18-306C-49EE-B668-675F0E47B197}"/>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C29BB13E-BB42-4B70-9C5C-F771A771B9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F7AED1-D790-40FF-B964-08E212C4AA64}"/>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125133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4EE3081-D8C6-47EE-85B6-4B804091526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1FB456-73E6-430B-8CE9-E8236A5079C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AFF843-B4A5-4E54-B6EC-9036CEC1A94D}"/>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394DC4F0-E15F-4009-92CD-CCE3157832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F4AE94-8518-4A55-A810-7FB0418C6F49}"/>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113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49" y="518043"/>
            <a:ext cx="3949687" cy="4857787"/>
          </a:xfrm>
          <a:prstGeom prst="rect">
            <a:avLst/>
          </a:prstGeom>
        </p:spPr>
      </p:pic>
      <p:sp>
        <p:nvSpPr>
          <p:cNvPr id="4" name="Titel 3"/>
          <p:cNvSpPr>
            <a:spLocks noGrp="1"/>
          </p:cNvSpPr>
          <p:nvPr>
            <p:ph type="title" hasCustomPrompt="1"/>
          </p:nvPr>
        </p:nvSpPr>
        <p:spPr>
          <a:xfrm>
            <a:off x="5548843" y="2524039"/>
            <a:ext cx="5812940" cy="706004"/>
          </a:xfrm>
          <a:prstGeom prst="rect">
            <a:avLst/>
          </a:prstGeom>
        </p:spPr>
        <p:txBody>
          <a:bodyPr/>
          <a:lstStyle>
            <a:lvl1pPr>
              <a:defRPr sz="3200" b="1">
                <a:solidFill>
                  <a:srgbClr val="FD4F57"/>
                </a:solidFill>
                <a:latin typeface="Gotham" panose="02000504050000020004" pitchFamily="2" charset="0"/>
              </a:defRPr>
            </a:lvl1pPr>
          </a:lstStyle>
          <a:p>
            <a:r>
              <a:rPr lang="nl-NL" dirty="0"/>
              <a:t>Titel</a:t>
            </a:r>
          </a:p>
        </p:txBody>
      </p:sp>
      <p:sp>
        <p:nvSpPr>
          <p:cNvPr id="15" name="Tijdelijke aanduiding voor tekst 14"/>
          <p:cNvSpPr>
            <a:spLocks noGrp="1"/>
          </p:cNvSpPr>
          <p:nvPr>
            <p:ph type="body" sz="quarter" idx="10" hasCustomPrompt="1"/>
          </p:nvPr>
        </p:nvSpPr>
        <p:spPr>
          <a:xfrm>
            <a:off x="5548845" y="2035691"/>
            <a:ext cx="5812938" cy="408251"/>
          </a:xfrm>
          <a:prstGeom prst="rect">
            <a:avLst/>
          </a:prstGeom>
        </p:spPr>
        <p:txBody>
          <a:bodyPr/>
          <a:lstStyle>
            <a:lvl1pPr marL="0" indent="0">
              <a:buNone/>
              <a:defRPr sz="1800">
                <a:solidFill>
                  <a:srgbClr val="FD4F57"/>
                </a:solidFill>
                <a:latin typeface="Gotham Light" pitchFamily="50" charset="0"/>
              </a:defRPr>
            </a:lvl1pPr>
          </a:lstStyle>
          <a:p>
            <a:pPr lvl="0"/>
            <a:r>
              <a:rPr lang="nl-NL" dirty="0"/>
              <a:t>Ondertitel</a:t>
            </a:r>
          </a:p>
        </p:txBody>
      </p:sp>
      <p:sp>
        <p:nvSpPr>
          <p:cNvPr id="17" name="Tijdelijke aanduiding voor tekst 16"/>
          <p:cNvSpPr>
            <a:spLocks noGrp="1"/>
          </p:cNvSpPr>
          <p:nvPr>
            <p:ph type="body" sz="quarter" idx="11" hasCustomPrompt="1"/>
          </p:nvPr>
        </p:nvSpPr>
        <p:spPr>
          <a:xfrm>
            <a:off x="5548313" y="3996035"/>
            <a:ext cx="5813470" cy="325529"/>
          </a:xfrm>
          <a:prstGeom prst="rect">
            <a:avLst/>
          </a:prstGeom>
        </p:spPr>
        <p:txBody>
          <a:bodyPr/>
          <a:lstStyle>
            <a:lvl1pPr marL="0" indent="0">
              <a:buNone/>
              <a:defRPr sz="1400">
                <a:latin typeface="Gotham Light" pitchFamily="50" charset="0"/>
              </a:defRPr>
            </a:lvl1pPr>
          </a:lstStyle>
          <a:p>
            <a:pPr lvl="0"/>
            <a:r>
              <a:rPr lang="nl-NL" dirty="0"/>
              <a:t>Datum</a:t>
            </a:r>
          </a:p>
        </p:txBody>
      </p:sp>
      <p:sp>
        <p:nvSpPr>
          <p:cNvPr id="19" name="Tijdelijke aanduiding voor tekst 18"/>
          <p:cNvSpPr>
            <a:spLocks noGrp="1"/>
          </p:cNvSpPr>
          <p:nvPr>
            <p:ph type="body" sz="quarter" idx="12" hasCustomPrompt="1"/>
          </p:nvPr>
        </p:nvSpPr>
        <p:spPr>
          <a:xfrm>
            <a:off x="5548315" y="4438190"/>
            <a:ext cx="5813468" cy="308541"/>
          </a:xfrm>
          <a:prstGeom prst="rect">
            <a:avLst/>
          </a:prstGeom>
        </p:spPr>
        <p:txBody>
          <a:bodyPr/>
          <a:lstStyle>
            <a:lvl1pPr marL="0" indent="0">
              <a:buNone/>
              <a:defRPr sz="1400">
                <a:latin typeface="Gotham Light" pitchFamily="50" charset="0"/>
              </a:defRPr>
            </a:lvl1pPr>
          </a:lstStyle>
          <a:p>
            <a:pPr lvl="0"/>
            <a:r>
              <a:rPr lang="nl-NL" dirty="0"/>
              <a:t>Naam</a:t>
            </a:r>
          </a:p>
        </p:txBody>
      </p:sp>
      <p:sp>
        <p:nvSpPr>
          <p:cNvPr id="20" name="Ondertitel 2"/>
          <p:cNvSpPr txBox="1">
            <a:spLocks/>
          </p:cNvSpPr>
          <p:nvPr userDrawn="1"/>
        </p:nvSpPr>
        <p:spPr>
          <a:xfrm>
            <a:off x="838200" y="6260686"/>
            <a:ext cx="10515600" cy="40220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nl-NL" sz="1400" b="1" dirty="0">
                <a:solidFill>
                  <a:srgbClr val="0F9BD7"/>
                </a:solidFill>
                <a:latin typeface="Gotham" panose="02000504050000020004" pitchFamily="2" charset="0"/>
                <a:cs typeface="Arial" pitchFamily="34" charset="0"/>
              </a:rPr>
              <a:t>Veilig Thuis Gelderland-Midden </a:t>
            </a:r>
          </a:p>
        </p:txBody>
      </p:sp>
      <p:cxnSp>
        <p:nvCxnSpPr>
          <p:cNvPr id="21" name="Rechte verbindingslijn 20"/>
          <p:cNvCxnSpPr/>
          <p:nvPr userDrawn="1"/>
        </p:nvCxnSpPr>
        <p:spPr>
          <a:xfrm>
            <a:off x="908576" y="6130659"/>
            <a:ext cx="10433576"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Afbeelding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6400" y="365936"/>
            <a:ext cx="2909307" cy="1324309"/>
          </a:xfrm>
          <a:prstGeom prst="rect">
            <a:avLst/>
          </a:prstGeom>
        </p:spPr>
      </p:pic>
    </p:spTree>
    <p:extLst>
      <p:ext uri="{BB962C8B-B14F-4D97-AF65-F5344CB8AC3E}">
        <p14:creationId xmlns:p14="http://schemas.microsoft.com/office/powerpoint/2010/main" val="336116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5D263-9EBF-4409-9780-45D1F3A7097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8AE1402-432F-4734-A87C-4A3A050CB2E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29556D-8B63-4551-A955-D941E11BB373}"/>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E9513C22-0E57-4C8A-BFC7-EE8C93CF89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074698-2DD4-4199-BBD3-87E02A29AA65}"/>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410203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4E3A4-4795-406D-88FC-87AA7CEE44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8A363-B20C-4561-8888-59337181B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A0A4321-EC3D-4844-930E-3BDEE792C223}"/>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DE6F0AD1-0B3B-4E63-94CB-462DC9ACBE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491AE0-9E6F-423B-829D-811B266130B2}"/>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128659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1F6F7-E89C-4893-8865-4E60BC3BC1F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F17A9E-FF6D-46BE-9F94-1E8018651C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0D2F96-07A2-4C57-9DF5-C3EF943EC6E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154BEDA-ECE7-4882-ABAE-108956FD35DA}"/>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77FF3EDB-3BDB-488C-9E18-4BA11B9306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0B43F4-00AF-4ACC-BA6B-BB12CB7F0B15}"/>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16753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97B78-006B-4A3E-8E5F-1411BF88582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FF56DFA-1D40-4287-9459-DFDB42A05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69AA2B-1996-43F3-BF3D-55C30D48B82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76E3C8-0F5E-43F7-8FD4-81D8A80F2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D78AC02-282C-4DCE-9993-C4640D63E1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B17C611-8ADE-42BE-8849-3BFFAD45D8D8}"/>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8" name="Tijdelijke aanduiding voor voettekst 7">
            <a:extLst>
              <a:ext uri="{FF2B5EF4-FFF2-40B4-BE49-F238E27FC236}">
                <a16:creationId xmlns:a16="http://schemas.microsoft.com/office/drawing/2014/main" id="{01E2AA3F-BD6B-4D13-8F3F-AF7F5AA1513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949CE16-6372-4F6A-8196-7D46D45FFE92}"/>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307255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022EF-2249-4823-83BF-6B6F165EB81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E975D8F-D7A4-4774-B1A5-A70A02D9601F}"/>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4" name="Tijdelijke aanduiding voor voettekst 3">
            <a:extLst>
              <a:ext uri="{FF2B5EF4-FFF2-40B4-BE49-F238E27FC236}">
                <a16:creationId xmlns:a16="http://schemas.microsoft.com/office/drawing/2014/main" id="{D85AAB53-CCB0-4732-B30F-492E7ED8F4D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81AAB0D-7636-48C9-846D-9A25E5EB670F}"/>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19238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A089531-7A49-4887-9F8A-996B6487B055}"/>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3" name="Tijdelijke aanduiding voor voettekst 2">
            <a:extLst>
              <a:ext uri="{FF2B5EF4-FFF2-40B4-BE49-F238E27FC236}">
                <a16:creationId xmlns:a16="http://schemas.microsoft.com/office/drawing/2014/main" id="{EC593CF0-13DD-4427-85D7-951E2CDF0A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9002FD6-6DD7-4ADC-8C74-21BC69B09A82}"/>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411952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D671B-9B68-41AC-9696-50012E4F1A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2DF5B4A-B139-45B7-BD16-CD772A772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B160B-0D8D-4DD8-BF37-5076C1E03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2D300B4-DE10-4723-918E-0C1839EA612B}"/>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18EB51AC-B4D8-4F7A-98FB-FA170BA5CF0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A5AA4F-2E86-4FA0-842C-BA3B729C7267}"/>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65350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F4ABF-B73A-4507-B411-041BF4A22F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E55FCFF-EA3B-40D7-A9E2-4B87137A5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49CCD6-4D2E-4339-9514-7C067FAA5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09C79A-6094-47FB-A944-E62906C93D7D}"/>
              </a:ext>
            </a:extLst>
          </p:cNvPr>
          <p:cNvSpPr>
            <a:spLocks noGrp="1"/>
          </p:cNvSpPr>
          <p:nvPr>
            <p:ph type="dt" sz="half" idx="10"/>
          </p:nvPr>
        </p:nvSpPr>
        <p:spPr/>
        <p:txBody>
          <a:bodyPr/>
          <a:lstStyle/>
          <a:p>
            <a:fld id="{F5A07171-8F0A-40AA-92DB-228C8F7039F9}" type="datetimeFigureOut">
              <a:rPr lang="nl-NL" smtClean="0"/>
              <a:t>10-11-2023</a:t>
            </a:fld>
            <a:endParaRPr lang="nl-NL"/>
          </a:p>
        </p:txBody>
      </p:sp>
      <p:sp>
        <p:nvSpPr>
          <p:cNvPr id="6" name="Tijdelijke aanduiding voor voettekst 5">
            <a:extLst>
              <a:ext uri="{FF2B5EF4-FFF2-40B4-BE49-F238E27FC236}">
                <a16:creationId xmlns:a16="http://schemas.microsoft.com/office/drawing/2014/main" id="{638C1EF1-F973-4A89-8972-27B9997C87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AE697F-84F2-4094-B233-F16A9CDC3298}"/>
              </a:ext>
            </a:extLst>
          </p:cNvPr>
          <p:cNvSpPr>
            <a:spLocks noGrp="1"/>
          </p:cNvSpPr>
          <p:nvPr>
            <p:ph type="sldNum" sz="quarter" idx="12"/>
          </p:nvPr>
        </p:nvSpPr>
        <p:spPr/>
        <p:txBody>
          <a:bodyPr/>
          <a:lstStyle/>
          <a:p>
            <a:fld id="{BCDA142F-719B-4E8D-9146-7F19D9B1BA86}" type="slidenum">
              <a:rPr lang="nl-NL" smtClean="0"/>
              <a:t>‹nr.›</a:t>
            </a:fld>
            <a:endParaRPr lang="nl-NL"/>
          </a:p>
        </p:txBody>
      </p:sp>
    </p:spTree>
    <p:extLst>
      <p:ext uri="{BB962C8B-B14F-4D97-AF65-F5344CB8AC3E}">
        <p14:creationId xmlns:p14="http://schemas.microsoft.com/office/powerpoint/2010/main" val="79458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0000">
              <a:schemeClr val="bg1">
                <a:lumMod val="90000"/>
              </a:schemeClr>
            </a:gs>
            <a:gs pos="60000">
              <a:schemeClr val="bg1">
                <a:lumMod val="80000"/>
              </a:schemeClr>
            </a:gs>
            <a:gs pos="90000">
              <a:schemeClr val="bg1">
                <a:lumMod val="70000"/>
              </a:schemeClr>
            </a:gs>
            <a:gs pos="100000">
              <a:schemeClr val="bg1">
                <a:lumMod val="6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94FD95-26E2-453F-AAD3-D4274F7DA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76A9A6E-8BAF-4FAF-8014-CDBBDEAB9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3A30BA-4DA3-4C1B-83E0-D4027D33B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07171-8F0A-40AA-92DB-228C8F7039F9}" type="datetimeFigureOut">
              <a:rPr lang="nl-NL" smtClean="0"/>
              <a:t>10-11-2023</a:t>
            </a:fld>
            <a:endParaRPr lang="nl-NL"/>
          </a:p>
        </p:txBody>
      </p:sp>
      <p:sp>
        <p:nvSpPr>
          <p:cNvPr id="5" name="Tijdelijke aanduiding voor voettekst 4">
            <a:extLst>
              <a:ext uri="{FF2B5EF4-FFF2-40B4-BE49-F238E27FC236}">
                <a16:creationId xmlns:a16="http://schemas.microsoft.com/office/drawing/2014/main" id="{EC94E7FB-AD4E-416D-8E59-2A980C74B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B90DB52-0F12-463B-8070-D89AB3209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A142F-719B-4E8D-9146-7F19D9B1BA86}" type="slidenum">
              <a:rPr lang="nl-NL" smtClean="0"/>
              <a:t>‹nr.›</a:t>
            </a:fld>
            <a:endParaRPr lang="nl-NL"/>
          </a:p>
        </p:txBody>
      </p:sp>
    </p:spTree>
    <p:extLst>
      <p:ext uri="{BB962C8B-B14F-4D97-AF65-F5344CB8AC3E}">
        <p14:creationId xmlns:p14="http://schemas.microsoft.com/office/powerpoint/2010/main" val="1379857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2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lRl4lxvOTec?start=218&amp;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www.slachtofferhulp.nl/gebeurtenissen/seksueel-misbruik-geweld/grooming/"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slachtofferhulp.nl/gebeurtenissen/seksueel-misbruik-geweld/sextortion/" TargetMode="External"/><Relationship Id="rId4" Type="http://schemas.openxmlformats.org/officeDocument/2006/relationships/hyperlink" Target="https://www.slachtofferhulp.nl/gebeurtenissen/seksueel-misbruik-geweld/seksuele-expos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lachtofferhulp.nl/gebeurtenissen/seksueel-misbruik-geweld/grooming/"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slachtofferhulp.nl/gebeurtenissen/seksueel-misbruik-geweld/sextortion/" TargetMode="External"/><Relationship Id="rId4" Type="http://schemas.openxmlformats.org/officeDocument/2006/relationships/hyperlink" Target="https://www.slachtofferhulp.nl/gebeurtenissen/seksueel-misbruik-geweld/seksuele-expos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lIns="91440" tIns="45720" rIns="91440" bIns="45720" anchor="t">
            <a:normAutofit/>
          </a:bodyPr>
          <a:lstStyle/>
          <a:p>
            <a:r>
              <a:rPr lang="nl-NL" dirty="0"/>
              <a:t>MELDPUNT MISBRUIK</a:t>
            </a:r>
          </a:p>
        </p:txBody>
      </p:sp>
      <p:sp>
        <p:nvSpPr>
          <p:cNvPr id="3" name="Tijdelijke aanduiding voor tekst 2"/>
          <p:cNvSpPr>
            <a:spLocks noGrp="1"/>
          </p:cNvSpPr>
          <p:nvPr>
            <p:ph type="body" sz="quarter" idx="10"/>
          </p:nvPr>
        </p:nvSpPr>
        <p:spPr/>
        <p:txBody>
          <a:bodyPr lIns="91440" tIns="45720" rIns="91440" bIns="45720" anchor="t"/>
          <a:lstStyle/>
          <a:p>
            <a:r>
              <a:rPr lang="nl-NL" dirty="0"/>
              <a:t>bijeenkomst</a:t>
            </a:r>
          </a:p>
        </p:txBody>
      </p:sp>
      <p:sp>
        <p:nvSpPr>
          <p:cNvPr id="4" name="Tijdelijke aanduiding voor tekst 3"/>
          <p:cNvSpPr>
            <a:spLocks noGrp="1"/>
          </p:cNvSpPr>
          <p:nvPr>
            <p:ph type="body" sz="quarter" idx="11"/>
          </p:nvPr>
        </p:nvSpPr>
        <p:spPr/>
        <p:txBody>
          <a:bodyPr lIns="91440" tIns="45720" rIns="91440" bIns="45720" anchor="t">
            <a:normAutofit lnSpcReduction="10000"/>
          </a:bodyPr>
          <a:lstStyle/>
          <a:p>
            <a:r>
              <a:rPr lang="nl-NL" sz="1800" dirty="0"/>
              <a:t>November 2023</a:t>
            </a:r>
          </a:p>
        </p:txBody>
      </p:sp>
      <p:sp>
        <p:nvSpPr>
          <p:cNvPr id="5" name="Tijdelijke aanduiding voor tekst 4"/>
          <p:cNvSpPr>
            <a:spLocks noGrp="1"/>
          </p:cNvSpPr>
          <p:nvPr>
            <p:ph type="body" sz="quarter" idx="12"/>
          </p:nvPr>
        </p:nvSpPr>
        <p:spPr>
          <a:xfrm>
            <a:off x="5804989" y="4473595"/>
            <a:ext cx="5813468" cy="308541"/>
          </a:xfrm>
        </p:spPr>
        <p:txBody>
          <a:bodyPr lIns="91440" tIns="45720" rIns="91440" bIns="45720" anchor="t">
            <a:normAutofit fontScale="92500" lnSpcReduction="10000"/>
          </a:bodyPr>
          <a:lstStyle/>
          <a:p>
            <a:r>
              <a:rPr lang="nl-NL" sz="1800" dirty="0">
                <a:latin typeface="Gotham Light"/>
              </a:rPr>
              <a:t>Rineke van Triest &amp; Annemarie van de Ruit</a:t>
            </a:r>
            <a:endParaRPr lang="nl-NL" sz="1800" dirty="0"/>
          </a:p>
        </p:txBody>
      </p:sp>
    </p:spTree>
    <p:extLst>
      <p:ext uri="{BB962C8B-B14F-4D97-AF65-F5344CB8AC3E}">
        <p14:creationId xmlns:p14="http://schemas.microsoft.com/office/powerpoint/2010/main" val="407342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054FD482-4B0C-4DA4-876E-80D36BDFE19D}"/>
              </a:ext>
            </a:extLst>
          </p:cNvPr>
          <p:cNvPicPr>
            <a:picLocks noChangeAspect="1"/>
          </p:cNvPicPr>
          <p:nvPr/>
        </p:nvPicPr>
        <p:blipFill>
          <a:blip r:embed="rId2" cstate="print"/>
          <a:srcRect/>
          <a:stretch>
            <a:fillRect/>
          </a:stretch>
        </p:blipFill>
        <p:spPr bwMode="auto">
          <a:xfrm>
            <a:off x="3034759" y="525188"/>
            <a:ext cx="6122483" cy="5400000"/>
          </a:xfrm>
          <a:prstGeom prst="rect">
            <a:avLst/>
          </a:prstGeom>
          <a:noFill/>
          <a:ln w="76200">
            <a:solidFill>
              <a:schemeClr val="tx1">
                <a:lumMod val="65000"/>
                <a:lumOff val="35000"/>
              </a:schemeClr>
            </a:solidFill>
            <a:miter lim="800000"/>
            <a:headEnd/>
            <a:tailEnd/>
          </a:ln>
        </p:spPr>
      </p:pic>
      <p:grpSp>
        <p:nvGrpSpPr>
          <p:cNvPr id="20" name="Groep 19">
            <a:extLst>
              <a:ext uri="{FF2B5EF4-FFF2-40B4-BE49-F238E27FC236}">
                <a16:creationId xmlns:a16="http://schemas.microsoft.com/office/drawing/2014/main" id="{B0312AED-71DB-4821-9EAD-E4499CCB8035}"/>
              </a:ext>
            </a:extLst>
          </p:cNvPr>
          <p:cNvGrpSpPr/>
          <p:nvPr/>
        </p:nvGrpSpPr>
        <p:grpSpPr>
          <a:xfrm>
            <a:off x="3714748" y="6027740"/>
            <a:ext cx="4762504" cy="828000"/>
            <a:chOff x="3714749" y="6027740"/>
            <a:chExt cx="4762504" cy="828000"/>
          </a:xfrm>
        </p:grpSpPr>
        <p:sp>
          <p:nvSpPr>
            <p:cNvPr id="17" name="Rechthoek 16">
              <a:extLst>
                <a:ext uri="{FF2B5EF4-FFF2-40B4-BE49-F238E27FC236}">
                  <a16:creationId xmlns:a16="http://schemas.microsoft.com/office/drawing/2014/main" id="{9E7F3526-1913-45E5-BE7F-EDCE7FAD096E}"/>
                </a:ext>
              </a:extLst>
            </p:cNvPr>
            <p:cNvSpPr/>
            <p:nvPr/>
          </p:nvSpPr>
          <p:spPr>
            <a:xfrm>
              <a:off x="3714749" y="6027740"/>
              <a:ext cx="216000" cy="828000"/>
            </a:xfrm>
            <a:prstGeom prst="rect">
              <a:avLst/>
            </a:prstGeom>
            <a:gradFill flip="none" rotWithShape="1">
              <a:gsLst>
                <a:gs pos="0">
                  <a:schemeClr val="bg1">
                    <a:lumMod val="95000"/>
                    <a:alpha val="0"/>
                  </a:schemeClr>
                </a:gs>
                <a:gs pos="30000">
                  <a:schemeClr val="bg1">
                    <a:lumMod val="70000"/>
                  </a:schemeClr>
                </a:gs>
                <a:gs pos="60000">
                  <a:schemeClr val="bg1">
                    <a:lumMod val="50000"/>
                  </a:schemeClr>
                </a:gs>
                <a:gs pos="90000">
                  <a:schemeClr val="bg1">
                    <a:lumMod val="30000"/>
                  </a:schemeClr>
                </a:gs>
                <a:gs pos="100000">
                  <a:schemeClr val="bg1">
                    <a:lumMod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562B61F2-CBE6-4CCE-87ED-65D93A5DDE53}"/>
                </a:ext>
              </a:extLst>
            </p:cNvPr>
            <p:cNvSpPr/>
            <p:nvPr/>
          </p:nvSpPr>
          <p:spPr>
            <a:xfrm>
              <a:off x="8261253" y="6027740"/>
              <a:ext cx="216000" cy="828000"/>
            </a:xfrm>
            <a:prstGeom prst="rect">
              <a:avLst/>
            </a:prstGeom>
            <a:gradFill flip="none" rotWithShape="1">
              <a:gsLst>
                <a:gs pos="0">
                  <a:schemeClr val="bg1">
                    <a:lumMod val="95000"/>
                    <a:alpha val="0"/>
                  </a:schemeClr>
                </a:gs>
                <a:gs pos="30000">
                  <a:schemeClr val="bg1">
                    <a:lumMod val="70000"/>
                  </a:schemeClr>
                </a:gs>
                <a:gs pos="60000">
                  <a:schemeClr val="bg1">
                    <a:lumMod val="50000"/>
                  </a:schemeClr>
                </a:gs>
                <a:gs pos="90000">
                  <a:schemeClr val="bg1">
                    <a:lumMod val="30000"/>
                  </a:schemeClr>
                </a:gs>
                <a:gs pos="100000">
                  <a:schemeClr val="bg1">
                    <a:lumMod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5AA6DE1E-68F4-4CC6-AD13-6350BD7DC068}"/>
                </a:ext>
              </a:extLst>
            </p:cNvPr>
            <p:cNvSpPr/>
            <p:nvPr/>
          </p:nvSpPr>
          <p:spPr>
            <a:xfrm rot="5400000">
              <a:off x="5987999" y="4373710"/>
              <a:ext cx="216000" cy="4330505"/>
            </a:xfrm>
            <a:prstGeom prst="rect">
              <a:avLst/>
            </a:prstGeom>
            <a:gradFill flip="none" rotWithShape="1">
              <a:gsLst>
                <a:gs pos="0">
                  <a:schemeClr val="bg1">
                    <a:lumMod val="95000"/>
                    <a:alpha val="0"/>
                  </a:schemeClr>
                </a:gs>
                <a:gs pos="30000">
                  <a:schemeClr val="bg1">
                    <a:lumMod val="70000"/>
                  </a:schemeClr>
                </a:gs>
                <a:gs pos="60000">
                  <a:schemeClr val="bg1">
                    <a:lumMod val="50000"/>
                  </a:schemeClr>
                </a:gs>
                <a:gs pos="90000">
                  <a:schemeClr val="bg1">
                    <a:lumMod val="30000"/>
                  </a:schemeClr>
                </a:gs>
                <a:gs pos="100000">
                  <a:schemeClr val="bg1">
                    <a:lumMod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mc:AlternateContent xmlns:mc="http://schemas.openxmlformats.org/markup-compatibility/2006" xmlns:pslz="http://schemas.microsoft.com/office/powerpoint/2016/slidezoom">
        <mc:Choice Requires="pslz">
          <p:graphicFrame>
            <p:nvGraphicFramePr>
              <p:cNvPr id="28" name="Diazoom 27">
                <a:extLst>
                  <a:ext uri="{FF2B5EF4-FFF2-40B4-BE49-F238E27FC236}">
                    <a16:creationId xmlns:a16="http://schemas.microsoft.com/office/drawing/2014/main" id="{C7E2836F-8D47-47D6-8C72-20064D68EF36}"/>
                  </a:ext>
                </a:extLst>
              </p:cNvPr>
              <p:cNvGraphicFramePr>
                <a:graphicFrameLocks noChangeAspect="1"/>
              </p:cNvGraphicFramePr>
              <p:nvPr>
                <p:extLst>
                  <p:ext uri="{D42A27DB-BD31-4B8C-83A1-F6EECF244321}">
                    <p14:modId xmlns:p14="http://schemas.microsoft.com/office/powerpoint/2010/main" val="2708895266"/>
                  </p:ext>
                </p:extLst>
              </p:nvPr>
            </p:nvGraphicFramePr>
            <p:xfrm>
              <a:off x="8694691" y="116587"/>
              <a:ext cx="1233467" cy="1440000"/>
            </p:xfrm>
            <a:graphic>
              <a:graphicData uri="http://schemas.microsoft.com/office/powerpoint/2016/slidezoom">
                <pslz:sldZm>
                  <pslz:sldZmObj sldId="329" cId="849067780">
                    <pslz:zmPr id="{D81B6898-8B0C-465F-A21B-C6CE090BEBC0}" imageType="cover" transitionDur="2000" showBg="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233467" cy="1440000"/>
                        </a:xfrm>
                        <a:prstGeom prst="rect">
                          <a:avLst/>
                        </a:prstGeom>
                      </p166:spPr>
                    </pslz:zmPr>
                  </pslz:sldZmObj>
                </pslz:sldZm>
              </a:graphicData>
            </a:graphic>
          </p:graphicFrame>
        </mc:Choice>
        <mc:Fallback xmlns="">
          <p:pic>
            <p:nvPicPr>
              <p:cNvPr id="28" name="Diazoom 27">
                <a:hlinkClick r:id="rId4" action="ppaction://hlinksldjump"/>
                <a:extLst>
                  <a:ext uri="{FF2B5EF4-FFF2-40B4-BE49-F238E27FC236}">
                    <a16:creationId xmlns:a16="http://schemas.microsoft.com/office/drawing/2014/main" id="{C7E2836F-8D47-47D6-8C72-20064D68EF36}"/>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8694691" y="116587"/>
                <a:ext cx="1233467" cy="1440000"/>
              </a:xfrm>
              <a:prstGeom prst="rect">
                <a:avLst/>
              </a:prstGeom>
            </p:spPr>
          </p:pic>
        </mc:Fallback>
      </mc:AlternateContent>
    </p:spTree>
    <p:extLst>
      <p:ext uri="{BB962C8B-B14F-4D97-AF65-F5344CB8AC3E}">
        <p14:creationId xmlns:p14="http://schemas.microsoft.com/office/powerpoint/2010/main" val="208116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8">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0">
            <a:extLst>
              <a:ext uri="{FF2B5EF4-FFF2-40B4-BE49-F238E27FC236}">
                <a16:creationId xmlns:a16="http://schemas.microsoft.com/office/drawing/2014/main" id="{15B26FF5-B416-4A43-B2A3-BAD92B67F2BA}"/>
              </a:ext>
            </a:extLst>
          </p:cNvPr>
          <p:cNvSpPr txBox="1"/>
          <p:nvPr/>
        </p:nvSpPr>
        <p:spPr>
          <a:xfrm>
            <a:off x="2671421" y="1102496"/>
            <a:ext cx="7315200" cy="523220"/>
          </a:xfrm>
          <a:prstGeom prst="rect">
            <a:avLst/>
          </a:prstGeom>
          <a:noFill/>
        </p:spPr>
        <p:txBody>
          <a:bodyPr wrap="square" rtlCol="0">
            <a:spAutoFit/>
          </a:bodyPr>
          <a:lstStyle/>
          <a:p>
            <a:pPr algn="ctr"/>
            <a:r>
              <a:rPr lang="nl-NL" sz="2800" dirty="0">
                <a:solidFill>
                  <a:srgbClr val="00B0F0"/>
                </a:solidFill>
              </a:rPr>
              <a:t>VLAGGENSYSTEEM</a:t>
            </a:r>
            <a:endParaRPr lang="nl-NL" sz="2800" dirty="0">
              <a:solidFill>
                <a:srgbClr val="229AD7"/>
              </a:solidFill>
            </a:endParaRPr>
          </a:p>
        </p:txBody>
      </p:sp>
      <p:pic>
        <p:nvPicPr>
          <p:cNvPr id="1026" name="Picture 2" descr="Veilig Thuis">
            <a:hlinkClick r:id="rId2" action="ppaction://hlinksldjump"/>
            <a:extLst>
              <a:ext uri="{FF2B5EF4-FFF2-40B4-BE49-F238E27FC236}">
                <a16:creationId xmlns:a16="http://schemas.microsoft.com/office/drawing/2014/main" id="{600C638F-9B67-4713-8A78-2536DFF0821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A4C5876-836F-F498-040B-982AC3E1098B}"/>
              </a:ext>
            </a:extLst>
          </p:cNvPr>
          <p:cNvSpPr txBox="1"/>
          <p:nvPr/>
        </p:nvSpPr>
        <p:spPr>
          <a:xfrm>
            <a:off x="2205318" y="3184264"/>
            <a:ext cx="8907330" cy="3046988"/>
          </a:xfrm>
          <a:prstGeom prst="rect">
            <a:avLst/>
          </a:prstGeom>
          <a:noFill/>
        </p:spPr>
        <p:txBody>
          <a:bodyPr wrap="square">
            <a:spAutoFit/>
          </a:bodyPr>
          <a:lstStyle/>
          <a:p>
            <a:r>
              <a:rPr lang="nl-NL" sz="2400" b="0" i="0" dirty="0">
                <a:effectLst/>
                <a:latin typeface="Roboto" panose="02000000000000000000" pitchFamily="2" charset="0"/>
              </a:rPr>
              <a:t>Draagt bij aan het voorkómen en terugdringen van seksueel grensoverschrijdend gedrag onder kinderen en jongeren</a:t>
            </a:r>
          </a:p>
          <a:p>
            <a:endParaRPr lang="nl-NL" sz="2400" b="0" i="0" dirty="0">
              <a:effectLst/>
              <a:latin typeface="Roboto" panose="02000000000000000000" pitchFamily="2" charset="0"/>
            </a:endParaRPr>
          </a:p>
          <a:p>
            <a:r>
              <a:rPr lang="nl-NL" sz="2400" b="0" i="0" dirty="0">
                <a:effectLst/>
                <a:latin typeface="Roboto" panose="02000000000000000000" pitchFamily="2" charset="0"/>
              </a:rPr>
              <a:t>Biedt professionele opvoeders die met kinderen en jongeren werken </a:t>
            </a:r>
            <a:r>
              <a:rPr lang="nl-NL" sz="2400" b="0" i="0" dirty="0">
                <a:solidFill>
                  <a:srgbClr val="FF0000"/>
                </a:solidFill>
                <a:effectLst/>
                <a:latin typeface="Roboto" panose="02000000000000000000" pitchFamily="2" charset="0"/>
              </a:rPr>
              <a:t>een </a:t>
            </a:r>
            <a:r>
              <a:rPr lang="nl-NL" sz="2400" dirty="0">
                <a:solidFill>
                  <a:srgbClr val="FF0000"/>
                </a:solidFill>
                <a:latin typeface="Roboto" panose="02000000000000000000" pitchFamily="2" charset="0"/>
              </a:rPr>
              <a:t>hulpmiddel</a:t>
            </a:r>
            <a:r>
              <a:rPr lang="nl-NL" sz="2400" b="0" i="0" dirty="0">
                <a:solidFill>
                  <a:srgbClr val="FF0000"/>
                </a:solidFill>
                <a:effectLst/>
                <a:latin typeface="Roboto" panose="02000000000000000000" pitchFamily="2" charset="0"/>
              </a:rPr>
              <a:t> om seksueel gedrag te beoordelen en  </a:t>
            </a:r>
            <a:br>
              <a:rPr lang="nl-NL" sz="2400" b="0" i="0" dirty="0">
                <a:solidFill>
                  <a:srgbClr val="FF0000"/>
                </a:solidFill>
                <a:effectLst/>
                <a:latin typeface="Roboto" panose="02000000000000000000" pitchFamily="2" charset="0"/>
              </a:rPr>
            </a:br>
            <a:r>
              <a:rPr lang="nl-NL" sz="2400" b="0" i="0" dirty="0">
                <a:solidFill>
                  <a:srgbClr val="FF0000"/>
                </a:solidFill>
                <a:effectLst/>
                <a:latin typeface="Roboto" panose="02000000000000000000" pitchFamily="2" charset="0"/>
              </a:rPr>
              <a:t>het te bespreken</a:t>
            </a:r>
            <a:r>
              <a:rPr lang="nl-NL" sz="2400" b="0" i="0" dirty="0">
                <a:effectLst/>
                <a:latin typeface="Roboto" panose="02000000000000000000" pitchFamily="2" charset="0"/>
              </a:rPr>
              <a:t> met collega’s en de kinderen en jongeren zelf </a:t>
            </a:r>
            <a:br>
              <a:rPr lang="nl-NL" sz="2400" b="0" i="0" dirty="0">
                <a:effectLst/>
                <a:latin typeface="Roboto" panose="02000000000000000000" pitchFamily="2" charset="0"/>
              </a:rPr>
            </a:br>
            <a:endParaRPr lang="nl-NL" sz="2400" b="0" i="0" dirty="0">
              <a:effectLst/>
              <a:latin typeface="Roboto" panose="02000000000000000000" pitchFamily="2" charset="0"/>
            </a:endParaRPr>
          </a:p>
          <a:p>
            <a:pPr marL="0" indent="0">
              <a:buNone/>
            </a:pPr>
            <a:r>
              <a:rPr lang="nl-NL" sz="2400" b="0" i="0" dirty="0">
                <a:effectLst/>
                <a:latin typeface="Roboto" panose="02000000000000000000" pitchFamily="2" charset="0"/>
              </a:rPr>
              <a:t>en om gepast te reageren.</a:t>
            </a:r>
            <a:endParaRPr lang="nl-NL" sz="2400" dirty="0"/>
          </a:p>
        </p:txBody>
      </p:sp>
    </p:spTree>
    <p:extLst>
      <p:ext uri="{BB962C8B-B14F-4D97-AF65-F5344CB8AC3E}">
        <p14:creationId xmlns:p14="http://schemas.microsoft.com/office/powerpoint/2010/main" val="3664159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4EBF83-1AE5-B97A-9EAE-1F3DE7C38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043" y="175097"/>
            <a:ext cx="10107038" cy="636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518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6A6D6B70-8567-43B2-BD00-D5D43DF3C96A}"/>
              </a:ext>
            </a:extLst>
          </p:cNvPr>
          <p:cNvGrpSpPr>
            <a:grpSpLocks noChangeAspect="1"/>
          </p:cNvGrpSpPr>
          <p:nvPr/>
        </p:nvGrpSpPr>
        <p:grpSpPr>
          <a:xfrm>
            <a:off x="4059634" y="549000"/>
            <a:ext cx="4072733" cy="5760000"/>
            <a:chOff x="2694000" y="1816193"/>
            <a:chExt cx="3402000" cy="4811400"/>
          </a:xfrm>
        </p:grpSpPr>
        <p:grpSp>
          <p:nvGrpSpPr>
            <p:cNvPr id="15" name="Groep 14">
              <a:extLst>
                <a:ext uri="{FF2B5EF4-FFF2-40B4-BE49-F238E27FC236}">
                  <a16:creationId xmlns:a16="http://schemas.microsoft.com/office/drawing/2014/main" id="{43B02E05-74EC-4BF4-A59C-187BBA7670FC}"/>
                </a:ext>
              </a:extLst>
            </p:cNvPr>
            <p:cNvGrpSpPr/>
            <p:nvPr/>
          </p:nvGrpSpPr>
          <p:grpSpPr>
            <a:xfrm>
              <a:off x="2694000" y="1816193"/>
              <a:ext cx="3402000" cy="4811400"/>
              <a:chOff x="2781300" y="3102068"/>
              <a:chExt cx="3402000" cy="4811400"/>
            </a:xfrm>
          </p:grpSpPr>
          <p:sp>
            <p:nvSpPr>
              <p:cNvPr id="21" name="Gelijkbenige driehoek 20">
                <a:extLst>
                  <a:ext uri="{FF2B5EF4-FFF2-40B4-BE49-F238E27FC236}">
                    <a16:creationId xmlns:a16="http://schemas.microsoft.com/office/drawing/2014/main" id="{A2F99607-D248-4C03-A4D5-BF5FAB696F91}"/>
                  </a:ext>
                </a:extLst>
              </p:cNvPr>
              <p:cNvSpPr/>
              <p:nvPr/>
            </p:nvSpPr>
            <p:spPr>
              <a:xfrm>
                <a:off x="5607300" y="3102068"/>
                <a:ext cx="576000" cy="576000"/>
              </a:xfrm>
              <a:prstGeom prst="triangle">
                <a:avLst>
                  <a:gd name="adj" fmla="val 0"/>
                </a:avLst>
              </a:prstGeom>
              <a:solidFill>
                <a:srgbClr val="E5E5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0B68EB0E-4574-4122-8C35-29ACA94FE0C6}"/>
                  </a:ext>
                </a:extLst>
              </p:cNvPr>
              <p:cNvSpPr>
                <a:spLocks noChangeAspect="1"/>
              </p:cNvSpPr>
              <p:nvPr/>
            </p:nvSpPr>
            <p:spPr>
              <a:xfrm>
                <a:off x="2781300" y="3102068"/>
                <a:ext cx="3402000" cy="4811400"/>
              </a:xfrm>
              <a:custGeom>
                <a:avLst/>
                <a:gdLst>
                  <a:gd name="connsiteX0" fmla="*/ 2830082 w 3402000"/>
                  <a:gd name="connsiteY0" fmla="*/ 18858 h 4811400"/>
                  <a:gd name="connsiteX1" fmla="*/ 2830082 w 3402000"/>
                  <a:gd name="connsiteY1" fmla="*/ 558858 h 4811400"/>
                  <a:gd name="connsiteX2" fmla="*/ 3370082 w 3402000"/>
                  <a:gd name="connsiteY2" fmla="*/ 558858 h 4811400"/>
                  <a:gd name="connsiteX3" fmla="*/ 0 w 3402000"/>
                  <a:gd name="connsiteY3" fmla="*/ 0 h 4811400"/>
                  <a:gd name="connsiteX4" fmla="*/ 2815935 w 3402000"/>
                  <a:gd name="connsiteY4" fmla="*/ 0 h 4811400"/>
                  <a:gd name="connsiteX5" fmla="*/ 3402000 w 3402000"/>
                  <a:gd name="connsiteY5" fmla="*/ 586065 h 4811400"/>
                  <a:gd name="connsiteX6" fmla="*/ 3402000 w 3402000"/>
                  <a:gd name="connsiteY6" fmla="*/ 4811400 h 4811400"/>
                  <a:gd name="connsiteX7" fmla="*/ 0 w 3402000"/>
                  <a:gd name="connsiteY7" fmla="*/ 4811400 h 48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000" h="4811400">
                    <a:moveTo>
                      <a:pt x="2830082" y="18858"/>
                    </a:moveTo>
                    <a:lnTo>
                      <a:pt x="2830082" y="558858"/>
                    </a:lnTo>
                    <a:lnTo>
                      <a:pt x="3370082" y="558858"/>
                    </a:lnTo>
                    <a:close/>
                    <a:moveTo>
                      <a:pt x="0" y="0"/>
                    </a:moveTo>
                    <a:lnTo>
                      <a:pt x="2815935" y="0"/>
                    </a:lnTo>
                    <a:lnTo>
                      <a:pt x="3402000" y="586065"/>
                    </a:lnTo>
                    <a:lnTo>
                      <a:pt x="3402000" y="4811400"/>
                    </a:lnTo>
                    <a:lnTo>
                      <a:pt x="0" y="481140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6" name="Tekstvak 15">
              <a:extLst>
                <a:ext uri="{FF2B5EF4-FFF2-40B4-BE49-F238E27FC236}">
                  <a16:creationId xmlns:a16="http://schemas.microsoft.com/office/drawing/2014/main" id="{83A9EAAE-F251-4F6E-A8B9-64B391277350}"/>
                </a:ext>
              </a:extLst>
            </p:cNvPr>
            <p:cNvSpPr txBox="1"/>
            <p:nvPr/>
          </p:nvSpPr>
          <p:spPr>
            <a:xfrm>
              <a:off x="2694000" y="1816193"/>
              <a:ext cx="3402000" cy="4398459"/>
            </a:xfrm>
            <a:prstGeom prst="rect">
              <a:avLst/>
            </a:prstGeom>
            <a:noFill/>
          </p:spPr>
          <p:txBody>
            <a:bodyPr wrap="square" tIns="108000" bIns="108000" rtlCol="0">
              <a:spAutoFit/>
            </a:bodyPr>
            <a:lstStyle/>
            <a:p>
              <a:r>
                <a:rPr lang="nl-NL" sz="2400" dirty="0">
                  <a:solidFill>
                    <a:srgbClr val="229AD7"/>
                  </a:solidFill>
                </a:rPr>
                <a:t>Vlaggensysteem</a:t>
              </a:r>
              <a:endParaRPr lang="nl-NL" dirty="0"/>
            </a:p>
            <a:p>
              <a:pPr>
                <a:spcBef>
                  <a:spcPts val="1200"/>
                </a:spcBef>
                <a:spcAft>
                  <a:spcPts val="600"/>
                </a:spcAft>
              </a:pPr>
              <a:r>
                <a:rPr lang="nl-NL" i="1" dirty="0"/>
                <a:t>Analyse a.d.h.v. 6 criteria</a:t>
              </a:r>
            </a:p>
            <a:p>
              <a:pPr marL="342900" indent="-342900">
                <a:spcBef>
                  <a:spcPts val="600"/>
                </a:spcBef>
                <a:spcAft>
                  <a:spcPts val="600"/>
                </a:spcAft>
                <a:buFont typeface="+mj-lt"/>
                <a:buAutoNum type="arabicPeriod"/>
              </a:pPr>
              <a:r>
                <a:rPr lang="nl-NL" dirty="0"/>
                <a:t>Toestemming (allebei prettig, leuk, gewenst)</a:t>
              </a:r>
            </a:p>
            <a:p>
              <a:pPr marL="342900" indent="-342900">
                <a:spcBef>
                  <a:spcPts val="600"/>
                </a:spcBef>
                <a:spcAft>
                  <a:spcPts val="600"/>
                </a:spcAft>
                <a:buFont typeface="+mj-lt"/>
                <a:buAutoNum type="arabicPeriod"/>
              </a:pPr>
              <a:r>
                <a:rPr lang="nl-NL" dirty="0"/>
                <a:t>Vrijwillig (zonder dwang, eigen wil)</a:t>
              </a:r>
            </a:p>
            <a:p>
              <a:pPr marL="342900" indent="-342900">
                <a:spcBef>
                  <a:spcPts val="600"/>
                </a:spcBef>
                <a:spcAft>
                  <a:spcPts val="600"/>
                </a:spcAft>
                <a:buFont typeface="+mj-lt"/>
                <a:buAutoNum type="arabicPeriod"/>
              </a:pPr>
              <a:r>
                <a:rPr lang="nl-NL" dirty="0"/>
                <a:t>Gelijkwaardigheid (leeftijd, intelligentie, macht)</a:t>
              </a:r>
            </a:p>
            <a:p>
              <a:pPr marL="342900" indent="-342900">
                <a:spcBef>
                  <a:spcPts val="600"/>
                </a:spcBef>
                <a:spcAft>
                  <a:spcPts val="600"/>
                </a:spcAft>
                <a:buFont typeface="+mj-lt"/>
                <a:buAutoNum type="arabicPeriod"/>
              </a:pPr>
              <a:r>
                <a:rPr lang="nl-NL" dirty="0"/>
                <a:t>Leeftijd c.q. ontwikkeling adequaat (passend bij ontwikkeling)</a:t>
              </a:r>
            </a:p>
            <a:p>
              <a:pPr marL="342900" indent="-342900">
                <a:spcBef>
                  <a:spcPts val="600"/>
                </a:spcBef>
                <a:spcAft>
                  <a:spcPts val="600"/>
                </a:spcAft>
                <a:buFont typeface="+mj-lt"/>
                <a:buAutoNum type="arabicPeriod"/>
              </a:pPr>
              <a:r>
                <a:rPr lang="nl-NL" dirty="0"/>
                <a:t>Context adequaat (passend bij situatie of omstandigheden, niet storend of choquerend)</a:t>
              </a:r>
            </a:p>
            <a:p>
              <a:pPr marL="342900" indent="-342900">
                <a:spcBef>
                  <a:spcPts val="600"/>
                </a:spcBef>
                <a:spcAft>
                  <a:spcPts val="600"/>
                </a:spcAft>
                <a:buFont typeface="+mj-lt"/>
                <a:buAutoNum type="arabicPeriod"/>
              </a:pPr>
              <a:r>
                <a:rPr lang="nl-NL" dirty="0"/>
                <a:t>Zelfrespect (geen fysieke, emotionele of psychische schade)</a:t>
              </a:r>
            </a:p>
          </p:txBody>
        </p:sp>
      </p:grpSp>
    </p:spTree>
    <p:extLst>
      <p:ext uri="{BB962C8B-B14F-4D97-AF65-F5344CB8AC3E}">
        <p14:creationId xmlns:p14="http://schemas.microsoft.com/office/powerpoint/2010/main" val="84906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pic>
        <p:nvPicPr>
          <p:cNvPr id="3" name="Onlinemedia 2" title="￢ﾀﾘAlleen een luisterend oor is niet genoeg￢ﾀﾙ">
            <a:hlinkClick r:id="" action="ppaction://media"/>
            <a:extLst>
              <a:ext uri="{FF2B5EF4-FFF2-40B4-BE49-F238E27FC236}">
                <a16:creationId xmlns:a16="http://schemas.microsoft.com/office/drawing/2014/main" id="{65411FA4-1AD5-4CA2-8D57-57D9C0402A66}"/>
              </a:ext>
            </a:extLst>
          </p:cNvPr>
          <p:cNvPicPr>
            <a:picLocks noRot="1" noChangeAspect="1"/>
          </p:cNvPicPr>
          <p:nvPr>
            <a:videoFile r:link="rId1"/>
          </p:nvPr>
        </p:nvPicPr>
        <p:blipFill>
          <a:blip r:embed="rId3"/>
          <a:stretch>
            <a:fillRect/>
          </a:stretch>
        </p:blipFill>
        <p:spPr>
          <a:xfrm>
            <a:off x="1510771" y="790575"/>
            <a:ext cx="9170458" cy="5158383"/>
          </a:xfrm>
          <a:prstGeom prst="rect">
            <a:avLst/>
          </a:prstGeom>
          <a:ln w="19050">
            <a:solidFill>
              <a:schemeClr val="tx1"/>
            </a:solidFill>
          </a:ln>
        </p:spPr>
      </p:pic>
      <p:sp>
        <p:nvSpPr>
          <p:cNvPr id="4" name="Vrije vorm: vorm 3" descr="Televisie">
            <a:extLst>
              <a:ext uri="{FF2B5EF4-FFF2-40B4-BE49-F238E27FC236}">
                <a16:creationId xmlns:a16="http://schemas.microsoft.com/office/drawing/2014/main" id="{1D7EE217-A0C5-445B-8CD3-9367CA538E00}"/>
              </a:ext>
            </a:extLst>
          </p:cNvPr>
          <p:cNvSpPr>
            <a:spLocks noChangeAspect="1"/>
          </p:cNvSpPr>
          <p:nvPr/>
        </p:nvSpPr>
        <p:spPr>
          <a:xfrm>
            <a:off x="1320873" y="599423"/>
            <a:ext cx="9550255" cy="6258577"/>
          </a:xfrm>
          <a:custGeom>
            <a:avLst/>
            <a:gdLst>
              <a:gd name="connsiteX0" fmla="*/ 3635156 w 8800904"/>
              <a:gd name="connsiteY0" fmla="*/ 5432518 h 6165613"/>
              <a:gd name="connsiteX1" fmla="*/ 3635156 w 8800904"/>
              <a:gd name="connsiteY1" fmla="*/ 5434259 h 6165613"/>
              <a:gd name="connsiteX2" fmla="*/ 3320452 w 8800904"/>
              <a:gd name="connsiteY2" fmla="*/ 5434259 h 6165613"/>
              <a:gd name="connsiteX3" fmla="*/ 3320452 w 8800904"/>
              <a:gd name="connsiteY3" fmla="*/ 5989460 h 6165613"/>
              <a:gd name="connsiteX4" fmla="*/ 3635156 w 8800904"/>
              <a:gd name="connsiteY4" fmla="*/ 5989460 h 6165613"/>
              <a:gd name="connsiteX5" fmla="*/ 3635156 w 8800904"/>
              <a:gd name="connsiteY5" fmla="*/ 5994503 h 6165613"/>
              <a:gd name="connsiteX6" fmla="*/ 5165748 w 8800904"/>
              <a:gd name="connsiteY6" fmla="*/ 5994503 h 6165613"/>
              <a:gd name="connsiteX7" fmla="*/ 5165748 w 8800904"/>
              <a:gd name="connsiteY7" fmla="*/ 5989460 h 6165613"/>
              <a:gd name="connsiteX8" fmla="*/ 5480452 w 8800904"/>
              <a:gd name="connsiteY8" fmla="*/ 5989460 h 6165613"/>
              <a:gd name="connsiteX9" fmla="*/ 5480452 w 8800904"/>
              <a:gd name="connsiteY9" fmla="*/ 5434259 h 6165613"/>
              <a:gd name="connsiteX10" fmla="*/ 5165748 w 8800904"/>
              <a:gd name="connsiteY10" fmla="*/ 5434259 h 6165613"/>
              <a:gd name="connsiteX11" fmla="*/ 5165748 w 8800904"/>
              <a:gd name="connsiteY11" fmla="*/ 5432518 h 6165613"/>
              <a:gd name="connsiteX12" fmla="*/ 179452 w 8800904"/>
              <a:gd name="connsiteY12" fmla="*/ 190343 h 6165613"/>
              <a:gd name="connsiteX13" fmla="*/ 179452 w 8800904"/>
              <a:gd name="connsiteY13" fmla="*/ 5259143 h 6165613"/>
              <a:gd name="connsiteX14" fmla="*/ 8621452 w 8800904"/>
              <a:gd name="connsiteY14" fmla="*/ 5259143 h 6165613"/>
              <a:gd name="connsiteX15" fmla="*/ 8621452 w 8800904"/>
              <a:gd name="connsiteY15" fmla="*/ 190343 h 6165613"/>
              <a:gd name="connsiteX16" fmla="*/ 0 w 8800904"/>
              <a:gd name="connsiteY16" fmla="*/ 0 h 6165613"/>
              <a:gd name="connsiteX17" fmla="*/ 8800904 w 8800904"/>
              <a:gd name="connsiteY17" fmla="*/ 0 h 6165613"/>
              <a:gd name="connsiteX18" fmla="*/ 8800904 w 8800904"/>
              <a:gd name="connsiteY18" fmla="*/ 5432518 h 6165613"/>
              <a:gd name="connsiteX19" fmla="*/ 5739720 w 8800904"/>
              <a:gd name="connsiteY19" fmla="*/ 5432518 h 6165613"/>
              <a:gd name="connsiteX20" fmla="*/ 5739720 w 8800904"/>
              <a:gd name="connsiteY20" fmla="*/ 5994503 h 6165613"/>
              <a:gd name="connsiteX21" fmla="*/ 7461636 w 8800904"/>
              <a:gd name="connsiteY21" fmla="*/ 5994503 h 6165613"/>
              <a:gd name="connsiteX22" fmla="*/ 7637863 w 8800904"/>
              <a:gd name="connsiteY22" fmla="*/ 6109095 h 6165613"/>
              <a:gd name="connsiteX23" fmla="*/ 7649594 w 8800904"/>
              <a:gd name="connsiteY23" fmla="*/ 6165613 h 6165613"/>
              <a:gd name="connsiteX24" fmla="*/ 1151310 w 8800904"/>
              <a:gd name="connsiteY24" fmla="*/ 6165613 h 6165613"/>
              <a:gd name="connsiteX25" fmla="*/ 1163041 w 8800904"/>
              <a:gd name="connsiteY25" fmla="*/ 6109095 h 6165613"/>
              <a:gd name="connsiteX26" fmla="*/ 1339268 w 8800904"/>
              <a:gd name="connsiteY26" fmla="*/ 5994503 h 6165613"/>
              <a:gd name="connsiteX27" fmla="*/ 3061184 w 8800904"/>
              <a:gd name="connsiteY27" fmla="*/ 5994503 h 6165613"/>
              <a:gd name="connsiteX28" fmla="*/ 3061184 w 8800904"/>
              <a:gd name="connsiteY28" fmla="*/ 5432518 h 6165613"/>
              <a:gd name="connsiteX29" fmla="*/ 0 w 8800904"/>
              <a:gd name="connsiteY29" fmla="*/ 5432518 h 616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904" h="6165613">
                <a:moveTo>
                  <a:pt x="3635156" y="5432518"/>
                </a:moveTo>
                <a:lnTo>
                  <a:pt x="3635156" y="5434259"/>
                </a:lnTo>
                <a:lnTo>
                  <a:pt x="3320452" y="5434259"/>
                </a:lnTo>
                <a:lnTo>
                  <a:pt x="3320452" y="5989460"/>
                </a:lnTo>
                <a:lnTo>
                  <a:pt x="3635156" y="5989460"/>
                </a:lnTo>
                <a:lnTo>
                  <a:pt x="3635156" y="5994503"/>
                </a:lnTo>
                <a:lnTo>
                  <a:pt x="5165748" y="5994503"/>
                </a:lnTo>
                <a:lnTo>
                  <a:pt x="5165748" y="5989460"/>
                </a:lnTo>
                <a:lnTo>
                  <a:pt x="5480452" y="5989460"/>
                </a:lnTo>
                <a:lnTo>
                  <a:pt x="5480452" y="5434259"/>
                </a:lnTo>
                <a:lnTo>
                  <a:pt x="5165748" y="5434259"/>
                </a:lnTo>
                <a:lnTo>
                  <a:pt x="5165748" y="5432518"/>
                </a:lnTo>
                <a:close/>
                <a:moveTo>
                  <a:pt x="179452" y="190343"/>
                </a:moveTo>
                <a:lnTo>
                  <a:pt x="179452" y="5259143"/>
                </a:lnTo>
                <a:lnTo>
                  <a:pt x="8621452" y="5259143"/>
                </a:lnTo>
                <a:lnTo>
                  <a:pt x="8621452" y="190343"/>
                </a:lnTo>
                <a:close/>
                <a:moveTo>
                  <a:pt x="0" y="0"/>
                </a:moveTo>
                <a:lnTo>
                  <a:pt x="8800904" y="0"/>
                </a:lnTo>
                <a:lnTo>
                  <a:pt x="8800904" y="5432518"/>
                </a:lnTo>
                <a:lnTo>
                  <a:pt x="5739720" y="5432518"/>
                </a:lnTo>
                <a:lnTo>
                  <a:pt x="5739720" y="5994503"/>
                </a:lnTo>
                <a:lnTo>
                  <a:pt x="7461636" y="5994503"/>
                </a:lnTo>
                <a:cubicBezTo>
                  <a:pt x="7540557" y="5994503"/>
                  <a:pt x="7608716" y="6041921"/>
                  <a:pt x="7637863" y="6109095"/>
                </a:cubicBezTo>
                <a:lnTo>
                  <a:pt x="7649594" y="6165613"/>
                </a:lnTo>
                <a:lnTo>
                  <a:pt x="1151310" y="6165613"/>
                </a:lnTo>
                <a:lnTo>
                  <a:pt x="1163041" y="6109095"/>
                </a:lnTo>
                <a:cubicBezTo>
                  <a:pt x="1192188" y="6041921"/>
                  <a:pt x="1260347" y="5994503"/>
                  <a:pt x="1339268" y="5994503"/>
                </a:cubicBezTo>
                <a:lnTo>
                  <a:pt x="3061184" y="5994503"/>
                </a:lnTo>
                <a:lnTo>
                  <a:pt x="3061184" y="5432518"/>
                </a:lnTo>
                <a:lnTo>
                  <a:pt x="0" y="5432518"/>
                </a:lnTo>
                <a:close/>
              </a:path>
            </a:pathLst>
          </a:custGeom>
          <a:solidFill>
            <a:srgbClr val="000000"/>
          </a:solidFill>
          <a:ln w="95647" cap="flat">
            <a:noFill/>
            <a:prstDash val="solid"/>
            <a:miter/>
          </a:ln>
          <a:effectLst/>
        </p:spPr>
        <p:txBody>
          <a:bodyPr rtlCol="0" anchor="ctr"/>
          <a:lstStyle/>
          <a:p>
            <a:endParaRPr lang="nl-NL"/>
          </a:p>
        </p:txBody>
      </p:sp>
    </p:spTree>
    <p:extLst>
      <p:ext uri="{BB962C8B-B14F-4D97-AF65-F5344CB8AC3E}">
        <p14:creationId xmlns:p14="http://schemas.microsoft.com/office/powerpoint/2010/main" val="3542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EA4CE02-4861-5BF8-7497-94869B58B796}"/>
              </a:ext>
            </a:extLst>
          </p:cNvPr>
          <p:cNvSpPr txBox="1"/>
          <p:nvPr/>
        </p:nvSpPr>
        <p:spPr>
          <a:xfrm>
            <a:off x="3259567" y="1936376"/>
            <a:ext cx="5883536" cy="2308324"/>
          </a:xfrm>
          <a:prstGeom prst="rect">
            <a:avLst/>
          </a:prstGeom>
          <a:noFill/>
        </p:spPr>
        <p:txBody>
          <a:bodyPr wrap="square">
            <a:spAutoFit/>
          </a:bodyPr>
          <a:lstStyle/>
          <a:p>
            <a:r>
              <a:rPr lang="nl-NL" sz="2400" dirty="0"/>
              <a:t>Een derde van de slachtoffers vertelt niemand over het seksueel geweld. </a:t>
            </a:r>
          </a:p>
          <a:p>
            <a:br>
              <a:rPr lang="nl-NL" sz="2400" dirty="0"/>
            </a:br>
            <a:r>
              <a:rPr lang="nl-NL" sz="2400" dirty="0"/>
              <a:t>Wanneer een slachtoffer wel iemand over het misbruik vertelt, dan is dat vaak aan een leeftijdsgenoot.</a:t>
            </a:r>
          </a:p>
        </p:txBody>
      </p:sp>
    </p:spTree>
    <p:extLst>
      <p:ext uri="{BB962C8B-B14F-4D97-AF65-F5344CB8AC3E}">
        <p14:creationId xmlns:p14="http://schemas.microsoft.com/office/powerpoint/2010/main" val="367486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hoek 28">
            <a:extLst>
              <a:ext uri="{FF2B5EF4-FFF2-40B4-BE49-F238E27FC236}">
                <a16:creationId xmlns:a16="http://schemas.microsoft.com/office/drawing/2014/main" id="{FDB102D9-219D-4712-9EED-8EC98C290BB4}"/>
              </a:ext>
            </a:extLst>
          </p:cNvPr>
          <p:cNvSpPr/>
          <p:nvPr/>
        </p:nvSpPr>
        <p:spPr>
          <a:xfrm>
            <a:off x="0" y="731354"/>
            <a:ext cx="12192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Picture 2" descr="Veilig Thuis">
            <a:extLst>
              <a:ext uri="{FF2B5EF4-FFF2-40B4-BE49-F238E27FC236}">
                <a16:creationId xmlns:a16="http://schemas.microsoft.com/office/drawing/2014/main" id="{EF9322E0-C182-41C3-B37A-2A7D7FCB49F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190496"/>
            <a:ext cx="702000" cy="900000"/>
          </a:xfrm>
          <a:prstGeom prst="rect">
            <a:avLst/>
          </a:prstGeom>
          <a:noFill/>
          <a:extLst>
            <a:ext uri="{909E8E84-426E-40DD-AFC4-6F175D3DCCD1}">
              <a14:hiddenFill xmlns:a14="http://schemas.microsoft.com/office/drawing/2010/main">
                <a:solidFill>
                  <a:srgbClr val="FFFFFF"/>
                </a:solidFill>
              </a14:hiddenFill>
            </a:ext>
          </a:extLst>
        </p:spPr>
      </p:pic>
      <p:sp>
        <p:nvSpPr>
          <p:cNvPr id="31" name="Tekstvak 30">
            <a:extLst>
              <a:ext uri="{FF2B5EF4-FFF2-40B4-BE49-F238E27FC236}">
                <a16:creationId xmlns:a16="http://schemas.microsoft.com/office/drawing/2014/main" id="{BDC5CF24-B681-4E70-A094-A78777DFB89C}"/>
              </a:ext>
            </a:extLst>
          </p:cNvPr>
          <p:cNvSpPr txBox="1"/>
          <p:nvPr/>
        </p:nvSpPr>
        <p:spPr>
          <a:xfrm>
            <a:off x="2438400" y="824521"/>
            <a:ext cx="7315200" cy="461665"/>
          </a:xfrm>
          <a:prstGeom prst="rect">
            <a:avLst/>
          </a:prstGeom>
          <a:noFill/>
        </p:spPr>
        <p:txBody>
          <a:bodyPr wrap="square" rtlCol="0">
            <a:spAutoFit/>
          </a:bodyPr>
          <a:lstStyle/>
          <a:p>
            <a:pPr algn="ctr">
              <a:spcAft>
                <a:spcPts val="1200"/>
              </a:spcAft>
            </a:pPr>
            <a:r>
              <a:rPr lang="nl-NL" sz="2400" dirty="0">
                <a:solidFill>
                  <a:srgbClr val="229AD7"/>
                </a:solidFill>
              </a:rPr>
              <a:t>Seksueel misbruik</a:t>
            </a:r>
          </a:p>
        </p:txBody>
      </p:sp>
      <p:sp>
        <p:nvSpPr>
          <p:cNvPr id="7" name="Vrije vorm: vorm 6">
            <a:extLst>
              <a:ext uri="{FF2B5EF4-FFF2-40B4-BE49-F238E27FC236}">
                <a16:creationId xmlns:a16="http://schemas.microsoft.com/office/drawing/2014/main" id="{3B05DD31-7D62-463D-BC62-84B84D1CFE6A}"/>
              </a:ext>
            </a:extLst>
          </p:cNvPr>
          <p:cNvSpPr/>
          <p:nvPr/>
        </p:nvSpPr>
        <p:spPr>
          <a:xfrm>
            <a:off x="4109506" y="1624265"/>
            <a:ext cx="5986994" cy="543043"/>
          </a:xfrm>
          <a:custGeom>
            <a:avLst/>
            <a:gdLst>
              <a:gd name="connsiteX0" fmla="*/ 0 w 4692239"/>
              <a:gd name="connsiteY0" fmla="*/ 0 h 543041"/>
              <a:gd name="connsiteX1" fmla="*/ 4420719 w 4692239"/>
              <a:gd name="connsiteY1" fmla="*/ 0 h 543041"/>
              <a:gd name="connsiteX2" fmla="*/ 4692239 w 4692239"/>
              <a:gd name="connsiteY2" fmla="*/ 271521 h 543041"/>
              <a:gd name="connsiteX3" fmla="*/ 4420719 w 4692239"/>
              <a:gd name="connsiteY3" fmla="*/ 543041 h 543041"/>
              <a:gd name="connsiteX4" fmla="*/ 0 w 4692239"/>
              <a:gd name="connsiteY4" fmla="*/ 543041 h 543041"/>
              <a:gd name="connsiteX5" fmla="*/ 0 w 4692239"/>
              <a:gd name="connsiteY5" fmla="*/ 0 h 54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239" h="543041">
                <a:moveTo>
                  <a:pt x="4692239" y="543040"/>
                </a:moveTo>
                <a:lnTo>
                  <a:pt x="271520" y="543040"/>
                </a:lnTo>
                <a:lnTo>
                  <a:pt x="0" y="271520"/>
                </a:lnTo>
                <a:lnTo>
                  <a:pt x="271520" y="1"/>
                </a:lnTo>
                <a:lnTo>
                  <a:pt x="4692239" y="1"/>
                </a:lnTo>
                <a:lnTo>
                  <a:pt x="4692239" y="5430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5226" tIns="41911" rIns="78232" bIns="41911" numCol="1" spcCol="1270" anchor="ctr" anchorCtr="0">
            <a:noAutofit/>
          </a:bodyPr>
          <a:lstStyle/>
          <a:p>
            <a:pPr defTabSz="488950">
              <a:lnSpc>
                <a:spcPct val="90000"/>
              </a:lnSpc>
              <a:spcBef>
                <a:spcPct val="0"/>
              </a:spcBef>
              <a:spcAft>
                <a:spcPct val="35000"/>
              </a:spcAft>
            </a:pPr>
            <a:r>
              <a:rPr lang="nl-NL" sz="1600" dirty="0">
                <a:solidFill>
                  <a:schemeClr val="tx1"/>
                </a:solidFill>
              </a:rPr>
              <a:t>vrouwen zijn vaker slachtoffer dan mannen</a:t>
            </a:r>
          </a:p>
        </p:txBody>
      </p:sp>
      <p:sp>
        <p:nvSpPr>
          <p:cNvPr id="10" name="Vrije vorm: vorm 9">
            <a:extLst>
              <a:ext uri="{FF2B5EF4-FFF2-40B4-BE49-F238E27FC236}">
                <a16:creationId xmlns:a16="http://schemas.microsoft.com/office/drawing/2014/main" id="{12FFA638-FC72-439E-815D-24C2E4B9235E}"/>
              </a:ext>
            </a:extLst>
          </p:cNvPr>
          <p:cNvSpPr/>
          <p:nvPr/>
        </p:nvSpPr>
        <p:spPr>
          <a:xfrm>
            <a:off x="4109506" y="2329408"/>
            <a:ext cx="5986994" cy="543043"/>
          </a:xfrm>
          <a:custGeom>
            <a:avLst/>
            <a:gdLst>
              <a:gd name="connsiteX0" fmla="*/ 0 w 4692239"/>
              <a:gd name="connsiteY0" fmla="*/ 0 h 543041"/>
              <a:gd name="connsiteX1" fmla="*/ 4420719 w 4692239"/>
              <a:gd name="connsiteY1" fmla="*/ 0 h 543041"/>
              <a:gd name="connsiteX2" fmla="*/ 4692239 w 4692239"/>
              <a:gd name="connsiteY2" fmla="*/ 271521 h 543041"/>
              <a:gd name="connsiteX3" fmla="*/ 4420719 w 4692239"/>
              <a:gd name="connsiteY3" fmla="*/ 543041 h 543041"/>
              <a:gd name="connsiteX4" fmla="*/ 0 w 4692239"/>
              <a:gd name="connsiteY4" fmla="*/ 543041 h 543041"/>
              <a:gd name="connsiteX5" fmla="*/ 0 w 4692239"/>
              <a:gd name="connsiteY5" fmla="*/ 0 h 54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239" h="543041">
                <a:moveTo>
                  <a:pt x="4692239" y="543040"/>
                </a:moveTo>
                <a:lnTo>
                  <a:pt x="271520" y="543040"/>
                </a:lnTo>
                <a:lnTo>
                  <a:pt x="0" y="271520"/>
                </a:lnTo>
                <a:lnTo>
                  <a:pt x="271520" y="1"/>
                </a:lnTo>
                <a:lnTo>
                  <a:pt x="4692239" y="1"/>
                </a:lnTo>
                <a:lnTo>
                  <a:pt x="4692239" y="5430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5226" tIns="41911" rIns="78232" bIns="41911" numCol="1" spcCol="1270" anchor="ctr" anchorCtr="0">
            <a:noAutofit/>
          </a:bodyPr>
          <a:lstStyle/>
          <a:p>
            <a:pPr defTabSz="488950">
              <a:lnSpc>
                <a:spcPct val="90000"/>
              </a:lnSpc>
              <a:spcBef>
                <a:spcPct val="0"/>
              </a:spcBef>
              <a:spcAft>
                <a:spcPct val="35000"/>
              </a:spcAft>
            </a:pPr>
            <a:r>
              <a:rPr lang="nl-NL" sz="1600" dirty="0">
                <a:solidFill>
                  <a:schemeClr val="tx1"/>
                </a:solidFill>
              </a:rPr>
              <a:t>kinderen onder de 15 jaar zijn relatief vaker slachtoffer</a:t>
            </a:r>
          </a:p>
        </p:txBody>
      </p:sp>
      <p:sp>
        <p:nvSpPr>
          <p:cNvPr id="13" name="Vrije vorm: vorm 12">
            <a:extLst>
              <a:ext uri="{FF2B5EF4-FFF2-40B4-BE49-F238E27FC236}">
                <a16:creationId xmlns:a16="http://schemas.microsoft.com/office/drawing/2014/main" id="{E609F966-8EFA-43EC-9528-4D6FC463E614}"/>
              </a:ext>
            </a:extLst>
          </p:cNvPr>
          <p:cNvSpPr/>
          <p:nvPr/>
        </p:nvSpPr>
        <p:spPr>
          <a:xfrm>
            <a:off x="4109506" y="3034551"/>
            <a:ext cx="5986994" cy="543043"/>
          </a:xfrm>
          <a:custGeom>
            <a:avLst/>
            <a:gdLst>
              <a:gd name="connsiteX0" fmla="*/ 0 w 4692239"/>
              <a:gd name="connsiteY0" fmla="*/ 0 h 543041"/>
              <a:gd name="connsiteX1" fmla="*/ 4420719 w 4692239"/>
              <a:gd name="connsiteY1" fmla="*/ 0 h 543041"/>
              <a:gd name="connsiteX2" fmla="*/ 4692239 w 4692239"/>
              <a:gd name="connsiteY2" fmla="*/ 271521 h 543041"/>
              <a:gd name="connsiteX3" fmla="*/ 4420719 w 4692239"/>
              <a:gd name="connsiteY3" fmla="*/ 543041 h 543041"/>
              <a:gd name="connsiteX4" fmla="*/ 0 w 4692239"/>
              <a:gd name="connsiteY4" fmla="*/ 543041 h 543041"/>
              <a:gd name="connsiteX5" fmla="*/ 0 w 4692239"/>
              <a:gd name="connsiteY5" fmla="*/ 0 h 54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239" h="543041">
                <a:moveTo>
                  <a:pt x="4692239" y="543040"/>
                </a:moveTo>
                <a:lnTo>
                  <a:pt x="271520" y="543040"/>
                </a:lnTo>
                <a:lnTo>
                  <a:pt x="0" y="271520"/>
                </a:lnTo>
                <a:lnTo>
                  <a:pt x="271520" y="1"/>
                </a:lnTo>
                <a:lnTo>
                  <a:pt x="4692239" y="1"/>
                </a:lnTo>
                <a:lnTo>
                  <a:pt x="4692239" y="5430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5226" tIns="41911" rIns="78232" bIns="41911" numCol="1" spcCol="1270" anchor="ctr" anchorCtr="0">
            <a:noAutofit/>
          </a:bodyPr>
          <a:lstStyle/>
          <a:p>
            <a:pPr defTabSz="488950">
              <a:lnSpc>
                <a:spcPct val="90000"/>
              </a:lnSpc>
              <a:spcBef>
                <a:spcPct val="0"/>
              </a:spcBef>
              <a:spcAft>
                <a:spcPct val="35000"/>
              </a:spcAft>
            </a:pPr>
            <a:r>
              <a:rPr lang="nl-NL" sz="1600" dirty="0">
                <a:solidFill>
                  <a:schemeClr val="tx1"/>
                </a:solidFill>
              </a:rPr>
              <a:t>een achtergrond van verwaarlozing of misbruik vergroot het risico</a:t>
            </a:r>
          </a:p>
        </p:txBody>
      </p:sp>
      <p:sp>
        <p:nvSpPr>
          <p:cNvPr id="17" name="Vrije vorm: vorm 16">
            <a:extLst>
              <a:ext uri="{FF2B5EF4-FFF2-40B4-BE49-F238E27FC236}">
                <a16:creationId xmlns:a16="http://schemas.microsoft.com/office/drawing/2014/main" id="{9CB964A4-9838-42A3-9AFA-3A5E7FD7E26A}"/>
              </a:ext>
            </a:extLst>
          </p:cNvPr>
          <p:cNvSpPr/>
          <p:nvPr/>
        </p:nvSpPr>
        <p:spPr>
          <a:xfrm>
            <a:off x="4109506" y="3739695"/>
            <a:ext cx="5986994" cy="543042"/>
          </a:xfrm>
          <a:custGeom>
            <a:avLst/>
            <a:gdLst>
              <a:gd name="connsiteX0" fmla="*/ 0 w 4692239"/>
              <a:gd name="connsiteY0" fmla="*/ 0 h 543041"/>
              <a:gd name="connsiteX1" fmla="*/ 4420719 w 4692239"/>
              <a:gd name="connsiteY1" fmla="*/ 0 h 543041"/>
              <a:gd name="connsiteX2" fmla="*/ 4692239 w 4692239"/>
              <a:gd name="connsiteY2" fmla="*/ 271521 h 543041"/>
              <a:gd name="connsiteX3" fmla="*/ 4420719 w 4692239"/>
              <a:gd name="connsiteY3" fmla="*/ 543041 h 543041"/>
              <a:gd name="connsiteX4" fmla="*/ 0 w 4692239"/>
              <a:gd name="connsiteY4" fmla="*/ 543041 h 543041"/>
              <a:gd name="connsiteX5" fmla="*/ 0 w 4692239"/>
              <a:gd name="connsiteY5" fmla="*/ 0 h 54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239" h="543041">
                <a:moveTo>
                  <a:pt x="4692239" y="543040"/>
                </a:moveTo>
                <a:lnTo>
                  <a:pt x="271520" y="543040"/>
                </a:lnTo>
                <a:lnTo>
                  <a:pt x="0" y="271520"/>
                </a:lnTo>
                <a:lnTo>
                  <a:pt x="271520" y="1"/>
                </a:lnTo>
                <a:lnTo>
                  <a:pt x="4692239" y="1"/>
                </a:lnTo>
                <a:lnTo>
                  <a:pt x="4692239" y="5430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5226" tIns="41911" rIns="78232" bIns="41911" numCol="1" spcCol="1270" anchor="ctr" anchorCtr="0">
            <a:noAutofit/>
          </a:bodyPr>
          <a:lstStyle/>
          <a:p>
            <a:pPr defTabSz="488950">
              <a:lnSpc>
                <a:spcPct val="90000"/>
              </a:lnSpc>
              <a:spcBef>
                <a:spcPct val="0"/>
              </a:spcBef>
              <a:spcAft>
                <a:spcPct val="35000"/>
              </a:spcAft>
            </a:pPr>
            <a:r>
              <a:rPr lang="nl-NL" sz="1600" dirty="0">
                <a:solidFill>
                  <a:schemeClr val="tx1"/>
                </a:solidFill>
              </a:rPr>
              <a:t>kinderen en volwassenen met een beperking zijn extra kwetsbaar, omdat ze afhankelijker van anderen en minder weerbaar zijn</a:t>
            </a:r>
          </a:p>
        </p:txBody>
      </p:sp>
      <p:sp>
        <p:nvSpPr>
          <p:cNvPr id="24" name="Vrije vorm: vorm 23">
            <a:extLst>
              <a:ext uri="{FF2B5EF4-FFF2-40B4-BE49-F238E27FC236}">
                <a16:creationId xmlns:a16="http://schemas.microsoft.com/office/drawing/2014/main" id="{657A75EC-8708-4E86-AA29-71FBB32BCC1C}"/>
              </a:ext>
            </a:extLst>
          </p:cNvPr>
          <p:cNvSpPr/>
          <p:nvPr/>
        </p:nvSpPr>
        <p:spPr>
          <a:xfrm>
            <a:off x="4109506" y="4444838"/>
            <a:ext cx="5986994" cy="543042"/>
          </a:xfrm>
          <a:custGeom>
            <a:avLst/>
            <a:gdLst>
              <a:gd name="connsiteX0" fmla="*/ 0 w 4692239"/>
              <a:gd name="connsiteY0" fmla="*/ 0 h 543041"/>
              <a:gd name="connsiteX1" fmla="*/ 4420719 w 4692239"/>
              <a:gd name="connsiteY1" fmla="*/ 0 h 543041"/>
              <a:gd name="connsiteX2" fmla="*/ 4692239 w 4692239"/>
              <a:gd name="connsiteY2" fmla="*/ 271521 h 543041"/>
              <a:gd name="connsiteX3" fmla="*/ 4420719 w 4692239"/>
              <a:gd name="connsiteY3" fmla="*/ 543041 h 543041"/>
              <a:gd name="connsiteX4" fmla="*/ 0 w 4692239"/>
              <a:gd name="connsiteY4" fmla="*/ 543041 h 543041"/>
              <a:gd name="connsiteX5" fmla="*/ 0 w 4692239"/>
              <a:gd name="connsiteY5" fmla="*/ 0 h 54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239" h="543041">
                <a:moveTo>
                  <a:pt x="4692239" y="543040"/>
                </a:moveTo>
                <a:lnTo>
                  <a:pt x="271520" y="543040"/>
                </a:lnTo>
                <a:lnTo>
                  <a:pt x="0" y="271520"/>
                </a:lnTo>
                <a:lnTo>
                  <a:pt x="271520" y="1"/>
                </a:lnTo>
                <a:lnTo>
                  <a:pt x="4692239" y="1"/>
                </a:lnTo>
                <a:lnTo>
                  <a:pt x="4692239" y="5430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5226" tIns="41911" rIns="78232" bIns="41911" numCol="1" spcCol="1270" anchor="ctr" anchorCtr="0">
            <a:noAutofit/>
          </a:bodyPr>
          <a:lstStyle/>
          <a:p>
            <a:pPr defTabSz="488950">
              <a:lnSpc>
                <a:spcPct val="90000"/>
              </a:lnSpc>
              <a:spcBef>
                <a:spcPct val="0"/>
              </a:spcBef>
              <a:spcAft>
                <a:spcPct val="35000"/>
              </a:spcAft>
            </a:pPr>
            <a:r>
              <a:rPr lang="nl-NL" sz="1600" dirty="0">
                <a:solidFill>
                  <a:schemeClr val="tx1"/>
                </a:solidFill>
              </a:rPr>
              <a:t>iemand die al eens slachtoffer is geweest van seksueel geweld heeft een grotere kans opnieuw slachtoffer te worden</a:t>
            </a:r>
          </a:p>
        </p:txBody>
      </p:sp>
      <p:sp>
        <p:nvSpPr>
          <p:cNvPr id="28" name="Vrije vorm: vorm 27">
            <a:extLst>
              <a:ext uri="{FF2B5EF4-FFF2-40B4-BE49-F238E27FC236}">
                <a16:creationId xmlns:a16="http://schemas.microsoft.com/office/drawing/2014/main" id="{64942E70-EA33-4EF3-94E8-AAB14F1725F5}"/>
              </a:ext>
            </a:extLst>
          </p:cNvPr>
          <p:cNvSpPr/>
          <p:nvPr/>
        </p:nvSpPr>
        <p:spPr>
          <a:xfrm>
            <a:off x="4109506" y="5149982"/>
            <a:ext cx="5986994" cy="543042"/>
          </a:xfrm>
          <a:custGeom>
            <a:avLst/>
            <a:gdLst>
              <a:gd name="connsiteX0" fmla="*/ 0 w 4692239"/>
              <a:gd name="connsiteY0" fmla="*/ 0 h 543041"/>
              <a:gd name="connsiteX1" fmla="*/ 4420719 w 4692239"/>
              <a:gd name="connsiteY1" fmla="*/ 0 h 543041"/>
              <a:gd name="connsiteX2" fmla="*/ 4692239 w 4692239"/>
              <a:gd name="connsiteY2" fmla="*/ 271521 h 543041"/>
              <a:gd name="connsiteX3" fmla="*/ 4420719 w 4692239"/>
              <a:gd name="connsiteY3" fmla="*/ 543041 h 543041"/>
              <a:gd name="connsiteX4" fmla="*/ 0 w 4692239"/>
              <a:gd name="connsiteY4" fmla="*/ 543041 h 543041"/>
              <a:gd name="connsiteX5" fmla="*/ 0 w 4692239"/>
              <a:gd name="connsiteY5" fmla="*/ 0 h 54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239" h="543041">
                <a:moveTo>
                  <a:pt x="4692239" y="543040"/>
                </a:moveTo>
                <a:lnTo>
                  <a:pt x="271520" y="543040"/>
                </a:lnTo>
                <a:lnTo>
                  <a:pt x="0" y="271520"/>
                </a:lnTo>
                <a:lnTo>
                  <a:pt x="271520" y="1"/>
                </a:lnTo>
                <a:lnTo>
                  <a:pt x="4692239" y="1"/>
                </a:lnTo>
                <a:lnTo>
                  <a:pt x="4692239" y="5430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5226" tIns="41911" rIns="78232" bIns="41911" numCol="1" spcCol="1270" anchor="ctr" anchorCtr="0">
            <a:noAutofit/>
          </a:bodyPr>
          <a:lstStyle/>
          <a:p>
            <a:pPr defTabSz="488950">
              <a:lnSpc>
                <a:spcPct val="90000"/>
              </a:lnSpc>
              <a:spcBef>
                <a:spcPct val="0"/>
              </a:spcBef>
              <a:spcAft>
                <a:spcPct val="35000"/>
              </a:spcAft>
            </a:pPr>
            <a:r>
              <a:rPr lang="nl-NL" sz="1600" dirty="0">
                <a:solidFill>
                  <a:schemeClr val="tx1"/>
                </a:solidFill>
              </a:rPr>
              <a:t>personen met weinig zelfvertrouwen of een laag zelfbeeld lopen meer risico slachtoffer te worden</a:t>
            </a:r>
          </a:p>
        </p:txBody>
      </p:sp>
      <p:sp>
        <p:nvSpPr>
          <p:cNvPr id="33" name="Vrije vorm: vorm 32">
            <a:extLst>
              <a:ext uri="{FF2B5EF4-FFF2-40B4-BE49-F238E27FC236}">
                <a16:creationId xmlns:a16="http://schemas.microsoft.com/office/drawing/2014/main" id="{641ADD02-49AC-41FC-B045-540B55C6BB2B}"/>
              </a:ext>
            </a:extLst>
          </p:cNvPr>
          <p:cNvSpPr/>
          <p:nvPr/>
        </p:nvSpPr>
        <p:spPr>
          <a:xfrm>
            <a:off x="4109505" y="5855125"/>
            <a:ext cx="5986995" cy="543042"/>
          </a:xfrm>
          <a:custGeom>
            <a:avLst/>
            <a:gdLst>
              <a:gd name="connsiteX0" fmla="*/ 0 w 4692239"/>
              <a:gd name="connsiteY0" fmla="*/ 0 h 543041"/>
              <a:gd name="connsiteX1" fmla="*/ 4420719 w 4692239"/>
              <a:gd name="connsiteY1" fmla="*/ 0 h 543041"/>
              <a:gd name="connsiteX2" fmla="*/ 4692239 w 4692239"/>
              <a:gd name="connsiteY2" fmla="*/ 271521 h 543041"/>
              <a:gd name="connsiteX3" fmla="*/ 4420719 w 4692239"/>
              <a:gd name="connsiteY3" fmla="*/ 543041 h 543041"/>
              <a:gd name="connsiteX4" fmla="*/ 0 w 4692239"/>
              <a:gd name="connsiteY4" fmla="*/ 543041 h 543041"/>
              <a:gd name="connsiteX5" fmla="*/ 0 w 4692239"/>
              <a:gd name="connsiteY5" fmla="*/ 0 h 54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239" h="543041">
                <a:moveTo>
                  <a:pt x="4692239" y="543040"/>
                </a:moveTo>
                <a:lnTo>
                  <a:pt x="271520" y="543040"/>
                </a:lnTo>
                <a:lnTo>
                  <a:pt x="0" y="271520"/>
                </a:lnTo>
                <a:lnTo>
                  <a:pt x="271520" y="1"/>
                </a:lnTo>
                <a:lnTo>
                  <a:pt x="4692239" y="1"/>
                </a:lnTo>
                <a:lnTo>
                  <a:pt x="4692239" y="5430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5226" tIns="41911" rIns="78232" bIns="41911" numCol="1" spcCol="1270" anchor="ctr" anchorCtr="0">
            <a:noAutofit/>
          </a:bodyPr>
          <a:lstStyle/>
          <a:p>
            <a:pPr defTabSz="488950">
              <a:lnSpc>
                <a:spcPct val="90000"/>
              </a:lnSpc>
              <a:spcBef>
                <a:spcPct val="0"/>
              </a:spcBef>
              <a:spcAft>
                <a:spcPct val="35000"/>
              </a:spcAft>
            </a:pPr>
            <a:r>
              <a:rPr lang="nl-NL" sz="1600" dirty="0">
                <a:solidFill>
                  <a:schemeClr val="tx1"/>
                </a:solidFill>
              </a:rPr>
              <a:t>kinderen en volwassenen in een sociaal isolement lopen meer risico slachtoffer te worden</a:t>
            </a:r>
          </a:p>
        </p:txBody>
      </p:sp>
      <p:grpSp>
        <p:nvGrpSpPr>
          <p:cNvPr id="35" name="Groep 34">
            <a:extLst>
              <a:ext uri="{FF2B5EF4-FFF2-40B4-BE49-F238E27FC236}">
                <a16:creationId xmlns:a16="http://schemas.microsoft.com/office/drawing/2014/main" id="{B7B19A8C-CCA7-4F84-9E93-A5CB02507C53}"/>
              </a:ext>
            </a:extLst>
          </p:cNvPr>
          <p:cNvGrpSpPr/>
          <p:nvPr/>
        </p:nvGrpSpPr>
        <p:grpSpPr>
          <a:xfrm>
            <a:off x="2917901" y="1661786"/>
            <a:ext cx="1332000" cy="4698860"/>
            <a:chOff x="2795983" y="1661786"/>
            <a:chExt cx="1332000" cy="4698860"/>
          </a:xfrm>
          <a:effectLst/>
        </p:grpSpPr>
        <p:sp>
          <p:nvSpPr>
            <p:cNvPr id="8" name="Achthoek 7">
              <a:extLst>
                <a:ext uri="{FF2B5EF4-FFF2-40B4-BE49-F238E27FC236}">
                  <a16:creationId xmlns:a16="http://schemas.microsoft.com/office/drawing/2014/main" id="{2F8A441E-5F80-4D73-BDCC-49602E92C847}"/>
                </a:ext>
              </a:extLst>
            </p:cNvPr>
            <p:cNvSpPr/>
            <p:nvPr/>
          </p:nvSpPr>
          <p:spPr>
            <a:xfrm>
              <a:off x="2795983" y="1661786"/>
              <a:ext cx="1332000" cy="468000"/>
            </a:xfrm>
            <a:prstGeom prst="octagon">
              <a:avLst/>
            </a:prstGeom>
            <a:solidFill>
              <a:srgbClr val="FF0000">
                <a:alpha val="74902"/>
              </a:srgbClr>
            </a:solidFill>
            <a:ln w="28575">
              <a:solidFill>
                <a:schemeClr val="bg1"/>
              </a:solidFill>
            </a:ln>
            <a:effectLst>
              <a:outerShdw blurRad="76200" sx="105000" sy="105000" algn="ctr" rotWithShape="0">
                <a:prstClr val="black">
                  <a:alpha val="6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72000" tIns="0" rIns="72000" bIns="0" anchor="ctr" anchorCtr="0"/>
            <a:lstStyle/>
            <a:p>
              <a:pPr algn="ctr">
                <a:lnSpc>
                  <a:spcPct val="80000"/>
                </a:lnSpc>
              </a:pPr>
              <a:r>
                <a:rPr lang="nl-NL" sz="1600" cap="small" dirty="0">
                  <a:solidFill>
                    <a:schemeClr val="bg1"/>
                  </a:solidFill>
                </a:rPr>
                <a:t>sekse</a:t>
              </a:r>
            </a:p>
          </p:txBody>
        </p:sp>
        <p:sp>
          <p:nvSpPr>
            <p:cNvPr id="11" name="Achthoek 10">
              <a:extLst>
                <a:ext uri="{FF2B5EF4-FFF2-40B4-BE49-F238E27FC236}">
                  <a16:creationId xmlns:a16="http://schemas.microsoft.com/office/drawing/2014/main" id="{56A1BA91-BD99-40FD-98CE-883616AF7150}"/>
                </a:ext>
              </a:extLst>
            </p:cNvPr>
            <p:cNvSpPr/>
            <p:nvPr/>
          </p:nvSpPr>
          <p:spPr>
            <a:xfrm>
              <a:off x="2795983" y="2361997"/>
              <a:ext cx="1332000" cy="468000"/>
            </a:xfrm>
            <a:prstGeom prst="octagon">
              <a:avLst/>
            </a:prstGeom>
            <a:solidFill>
              <a:srgbClr val="FF0000">
                <a:alpha val="74902"/>
              </a:srgbClr>
            </a:solidFill>
            <a:ln w="28575">
              <a:solidFill>
                <a:schemeClr val="bg1"/>
              </a:solidFill>
            </a:ln>
            <a:effectLst>
              <a:outerShdw blurRad="76200" sx="105000" sy="105000" algn="ctr" rotWithShape="0">
                <a:prstClr val="black">
                  <a:alpha val="6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72000" tIns="0" rIns="72000" bIns="0" anchor="ctr" anchorCtr="0"/>
            <a:lstStyle/>
            <a:p>
              <a:pPr algn="ctr">
                <a:lnSpc>
                  <a:spcPct val="80000"/>
                </a:lnSpc>
              </a:pPr>
              <a:r>
                <a:rPr lang="nl-NL" sz="1600" cap="small" dirty="0">
                  <a:solidFill>
                    <a:schemeClr val="bg1"/>
                  </a:solidFill>
                </a:rPr>
                <a:t>leeftijd</a:t>
              </a:r>
            </a:p>
          </p:txBody>
        </p:sp>
        <p:sp>
          <p:nvSpPr>
            <p:cNvPr id="15" name="Achthoek 14">
              <a:extLst>
                <a:ext uri="{FF2B5EF4-FFF2-40B4-BE49-F238E27FC236}">
                  <a16:creationId xmlns:a16="http://schemas.microsoft.com/office/drawing/2014/main" id="{F8A22037-E0EA-435D-8BAF-894447E637D0}"/>
                </a:ext>
              </a:extLst>
            </p:cNvPr>
            <p:cNvSpPr/>
            <p:nvPr/>
          </p:nvSpPr>
          <p:spPr>
            <a:xfrm>
              <a:off x="2795983" y="3077732"/>
              <a:ext cx="1332000" cy="468000"/>
            </a:xfrm>
            <a:prstGeom prst="octagon">
              <a:avLst/>
            </a:prstGeom>
            <a:solidFill>
              <a:srgbClr val="FF0000">
                <a:alpha val="74902"/>
              </a:srgbClr>
            </a:solidFill>
            <a:ln w="28575">
              <a:solidFill>
                <a:schemeClr val="bg1"/>
              </a:solidFill>
            </a:ln>
            <a:effectLst>
              <a:outerShdw blurRad="76200" sx="105000" sy="105000" algn="ctr" rotWithShape="0">
                <a:prstClr val="black">
                  <a:alpha val="6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72000" tIns="0" rIns="72000" bIns="0" anchor="ctr" anchorCtr="0"/>
            <a:lstStyle/>
            <a:p>
              <a:pPr algn="ctr">
                <a:lnSpc>
                  <a:spcPct val="80000"/>
                </a:lnSpc>
              </a:pPr>
              <a:r>
                <a:rPr lang="nl-NL" sz="1600" cap="small" dirty="0" err="1">
                  <a:solidFill>
                    <a:schemeClr val="bg1"/>
                  </a:solidFill>
                </a:rPr>
                <a:t>gezins</a:t>
              </a:r>
              <a:endParaRPr lang="nl-NL" sz="1600" cap="small" dirty="0">
                <a:solidFill>
                  <a:schemeClr val="bg1"/>
                </a:solidFill>
              </a:endParaRPr>
            </a:p>
            <a:p>
              <a:pPr algn="ctr">
                <a:lnSpc>
                  <a:spcPct val="80000"/>
                </a:lnSpc>
              </a:pPr>
              <a:r>
                <a:rPr lang="nl-NL" sz="1600" cap="small" dirty="0">
                  <a:solidFill>
                    <a:schemeClr val="bg1"/>
                  </a:solidFill>
                </a:rPr>
                <a:t>achtergrond</a:t>
              </a:r>
            </a:p>
          </p:txBody>
        </p:sp>
        <p:sp>
          <p:nvSpPr>
            <p:cNvPr id="21" name="Achthoek 20">
              <a:extLst>
                <a:ext uri="{FF2B5EF4-FFF2-40B4-BE49-F238E27FC236}">
                  <a16:creationId xmlns:a16="http://schemas.microsoft.com/office/drawing/2014/main" id="{78C065A4-2206-4DF0-B991-F23D809526ED}"/>
                </a:ext>
              </a:extLst>
            </p:cNvPr>
            <p:cNvSpPr/>
            <p:nvPr/>
          </p:nvSpPr>
          <p:spPr>
            <a:xfrm>
              <a:off x="2795983" y="3766625"/>
              <a:ext cx="1332000" cy="468000"/>
            </a:xfrm>
            <a:prstGeom prst="octagon">
              <a:avLst/>
            </a:prstGeom>
            <a:solidFill>
              <a:srgbClr val="FF0000">
                <a:alpha val="74902"/>
              </a:srgbClr>
            </a:solidFill>
            <a:ln w="28575">
              <a:solidFill>
                <a:schemeClr val="bg1"/>
              </a:solidFill>
            </a:ln>
            <a:effectLst>
              <a:outerShdw blurRad="76200" sx="105000" sy="105000" algn="ctr" rotWithShape="0">
                <a:prstClr val="black">
                  <a:alpha val="6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72000" tIns="0" rIns="72000" bIns="0" anchor="ctr" anchorCtr="0"/>
            <a:lstStyle/>
            <a:p>
              <a:pPr algn="ctr">
                <a:lnSpc>
                  <a:spcPct val="80000"/>
                </a:lnSpc>
              </a:pPr>
              <a:r>
                <a:rPr lang="nl-NL" sz="1600" cap="small" dirty="0">
                  <a:solidFill>
                    <a:schemeClr val="bg1"/>
                  </a:solidFill>
                </a:rPr>
                <a:t>beperkingen</a:t>
              </a:r>
            </a:p>
          </p:txBody>
        </p:sp>
        <p:sp>
          <p:nvSpPr>
            <p:cNvPr id="25" name="Achthoek 24">
              <a:extLst>
                <a:ext uri="{FF2B5EF4-FFF2-40B4-BE49-F238E27FC236}">
                  <a16:creationId xmlns:a16="http://schemas.microsoft.com/office/drawing/2014/main" id="{21D31931-B56D-4D3C-A27D-ABDAB543BB63}"/>
                </a:ext>
              </a:extLst>
            </p:cNvPr>
            <p:cNvSpPr/>
            <p:nvPr/>
          </p:nvSpPr>
          <p:spPr>
            <a:xfrm>
              <a:off x="2795983" y="4482360"/>
              <a:ext cx="1332000" cy="468000"/>
            </a:xfrm>
            <a:prstGeom prst="octagon">
              <a:avLst/>
            </a:prstGeom>
            <a:solidFill>
              <a:srgbClr val="FF0000">
                <a:alpha val="74902"/>
              </a:srgbClr>
            </a:solidFill>
            <a:ln w="28575">
              <a:solidFill>
                <a:schemeClr val="bg1"/>
              </a:solidFill>
            </a:ln>
            <a:effectLst>
              <a:outerShdw blurRad="76200" sx="105000" sy="105000" algn="ctr" rotWithShape="0">
                <a:prstClr val="black">
                  <a:alpha val="6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72000" tIns="0" rIns="72000" bIns="0" anchor="ctr" anchorCtr="0"/>
            <a:lstStyle/>
            <a:p>
              <a:pPr algn="ctr">
                <a:lnSpc>
                  <a:spcPct val="80000"/>
                </a:lnSpc>
              </a:pPr>
              <a:r>
                <a:rPr lang="nl-NL" sz="1600" cap="small" dirty="0">
                  <a:solidFill>
                    <a:schemeClr val="bg1"/>
                  </a:solidFill>
                </a:rPr>
                <a:t>misbruik in </a:t>
              </a:r>
            </a:p>
            <a:p>
              <a:pPr algn="ctr">
                <a:lnSpc>
                  <a:spcPct val="80000"/>
                </a:lnSpc>
              </a:pPr>
              <a:r>
                <a:rPr lang="nl-NL" sz="1600" cap="small" dirty="0">
                  <a:solidFill>
                    <a:schemeClr val="bg1"/>
                  </a:solidFill>
                </a:rPr>
                <a:t>het verleden</a:t>
              </a:r>
            </a:p>
          </p:txBody>
        </p:sp>
        <p:sp>
          <p:nvSpPr>
            <p:cNvPr id="32" name="Achthoek 31">
              <a:extLst>
                <a:ext uri="{FF2B5EF4-FFF2-40B4-BE49-F238E27FC236}">
                  <a16:creationId xmlns:a16="http://schemas.microsoft.com/office/drawing/2014/main" id="{9D21CB99-1C29-4330-8756-CE56B17D1539}"/>
                </a:ext>
              </a:extLst>
            </p:cNvPr>
            <p:cNvSpPr/>
            <p:nvPr/>
          </p:nvSpPr>
          <p:spPr>
            <a:xfrm>
              <a:off x="2795983" y="5187503"/>
              <a:ext cx="1332000" cy="468000"/>
            </a:xfrm>
            <a:prstGeom prst="octagon">
              <a:avLst/>
            </a:prstGeom>
            <a:solidFill>
              <a:srgbClr val="FF0000">
                <a:alpha val="74902"/>
              </a:srgbClr>
            </a:solidFill>
            <a:ln w="28575">
              <a:solidFill>
                <a:schemeClr val="bg1"/>
              </a:solidFill>
            </a:ln>
            <a:effectLst>
              <a:outerShdw blurRad="76200" sx="105000" sy="105000" algn="ctr" rotWithShape="0">
                <a:prstClr val="black">
                  <a:alpha val="6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72000" tIns="0" rIns="72000" bIns="0" anchor="ctr" anchorCtr="0"/>
            <a:lstStyle/>
            <a:p>
              <a:pPr algn="ctr">
                <a:lnSpc>
                  <a:spcPct val="80000"/>
                </a:lnSpc>
              </a:pPr>
              <a:r>
                <a:rPr lang="nl-NL" sz="1600" cap="small" dirty="0">
                  <a:solidFill>
                    <a:schemeClr val="bg1"/>
                  </a:solidFill>
                </a:rPr>
                <a:t>zelfbeeld</a:t>
              </a:r>
            </a:p>
          </p:txBody>
        </p:sp>
        <p:sp>
          <p:nvSpPr>
            <p:cNvPr id="34" name="Achthoek 33">
              <a:extLst>
                <a:ext uri="{FF2B5EF4-FFF2-40B4-BE49-F238E27FC236}">
                  <a16:creationId xmlns:a16="http://schemas.microsoft.com/office/drawing/2014/main" id="{584A3AE2-A3F2-48DE-9D99-2D33AED368BE}"/>
                </a:ext>
              </a:extLst>
            </p:cNvPr>
            <p:cNvSpPr/>
            <p:nvPr/>
          </p:nvSpPr>
          <p:spPr>
            <a:xfrm>
              <a:off x="2795983" y="5892646"/>
              <a:ext cx="1332000" cy="468000"/>
            </a:xfrm>
            <a:prstGeom prst="octagon">
              <a:avLst/>
            </a:prstGeom>
            <a:solidFill>
              <a:srgbClr val="FF0000">
                <a:alpha val="74902"/>
              </a:srgbClr>
            </a:solidFill>
            <a:ln w="28575">
              <a:solidFill>
                <a:schemeClr val="bg1"/>
              </a:solidFill>
            </a:ln>
            <a:effectLst>
              <a:outerShdw blurRad="76200" sx="105000" sy="105000" algn="ctr" rotWithShape="0">
                <a:prstClr val="black">
                  <a:alpha val="6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lIns="72000" tIns="0" rIns="72000" bIns="0" anchor="ctr" anchorCtr="0"/>
            <a:lstStyle/>
            <a:p>
              <a:pPr algn="ctr">
                <a:lnSpc>
                  <a:spcPct val="80000"/>
                </a:lnSpc>
              </a:pPr>
              <a:r>
                <a:rPr lang="nl-NL" sz="1600" cap="small" dirty="0">
                  <a:solidFill>
                    <a:schemeClr val="bg1"/>
                  </a:solidFill>
                </a:rPr>
                <a:t>sociaal isolement</a:t>
              </a:r>
            </a:p>
          </p:txBody>
        </p:sp>
      </p:grpSp>
      <p:sp>
        <p:nvSpPr>
          <p:cNvPr id="68" name="!!Risico">
            <a:hlinkClick r:id="rId3" action="ppaction://hlinksldjump"/>
            <a:extLst>
              <a:ext uri="{FF2B5EF4-FFF2-40B4-BE49-F238E27FC236}">
                <a16:creationId xmlns:a16="http://schemas.microsoft.com/office/drawing/2014/main" id="{F14A6EFF-49DC-4A4B-A3FE-82621EF9FEF8}"/>
              </a:ext>
            </a:extLst>
          </p:cNvPr>
          <p:cNvSpPr/>
          <p:nvPr/>
        </p:nvSpPr>
        <p:spPr>
          <a:xfrm>
            <a:off x="450939" y="4504970"/>
            <a:ext cx="1477141" cy="359998"/>
          </a:xfrm>
          <a:custGeom>
            <a:avLst/>
            <a:gdLst>
              <a:gd name="connsiteX0" fmla="*/ 0 w 1477141"/>
              <a:gd name="connsiteY0" fmla="*/ 60001 h 359998"/>
              <a:gd name="connsiteX1" fmla="*/ 60001 w 1477141"/>
              <a:gd name="connsiteY1" fmla="*/ 0 h 359998"/>
              <a:gd name="connsiteX2" fmla="*/ 1417140 w 1477141"/>
              <a:gd name="connsiteY2" fmla="*/ 0 h 359998"/>
              <a:gd name="connsiteX3" fmla="*/ 1477141 w 1477141"/>
              <a:gd name="connsiteY3" fmla="*/ 60001 h 359998"/>
              <a:gd name="connsiteX4" fmla="*/ 1477141 w 1477141"/>
              <a:gd name="connsiteY4" fmla="*/ 299997 h 359998"/>
              <a:gd name="connsiteX5" fmla="*/ 1417140 w 1477141"/>
              <a:gd name="connsiteY5" fmla="*/ 359998 h 359998"/>
              <a:gd name="connsiteX6" fmla="*/ 60001 w 1477141"/>
              <a:gd name="connsiteY6" fmla="*/ 359998 h 359998"/>
              <a:gd name="connsiteX7" fmla="*/ 0 w 1477141"/>
              <a:gd name="connsiteY7" fmla="*/ 299997 h 359998"/>
              <a:gd name="connsiteX8" fmla="*/ 0 w 1477141"/>
              <a:gd name="connsiteY8" fmla="*/ 60001 h 35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141" h="359998">
                <a:moveTo>
                  <a:pt x="0" y="60001"/>
                </a:moveTo>
                <a:cubicBezTo>
                  <a:pt x="0" y="26863"/>
                  <a:pt x="26863" y="0"/>
                  <a:pt x="60001" y="0"/>
                </a:cubicBezTo>
                <a:lnTo>
                  <a:pt x="1417140" y="0"/>
                </a:lnTo>
                <a:cubicBezTo>
                  <a:pt x="1450278" y="0"/>
                  <a:pt x="1477141" y="26863"/>
                  <a:pt x="1477141" y="60001"/>
                </a:cubicBezTo>
                <a:lnTo>
                  <a:pt x="1477141" y="299997"/>
                </a:lnTo>
                <a:cubicBezTo>
                  <a:pt x="1477141" y="333135"/>
                  <a:pt x="1450278" y="359998"/>
                  <a:pt x="1417140" y="359998"/>
                </a:cubicBezTo>
                <a:lnTo>
                  <a:pt x="60001" y="359998"/>
                </a:lnTo>
                <a:cubicBezTo>
                  <a:pt x="26863" y="359998"/>
                  <a:pt x="0" y="333135"/>
                  <a:pt x="0" y="299997"/>
                </a:cubicBezTo>
                <a:lnTo>
                  <a:pt x="0" y="60001"/>
                </a:lnTo>
                <a:close/>
              </a:path>
            </a:pathLst>
          </a:custGeom>
          <a:solidFill>
            <a:srgbClr val="229AD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r>
              <a:rPr lang="nl-NL" sz="1600" dirty="0"/>
              <a:t>Risicofactoren</a:t>
            </a:r>
          </a:p>
        </p:txBody>
      </p:sp>
    </p:spTree>
    <p:extLst>
      <p:ext uri="{BB962C8B-B14F-4D97-AF65-F5344CB8AC3E}">
        <p14:creationId xmlns:p14="http://schemas.microsoft.com/office/powerpoint/2010/main" val="33738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000"/>
                                        <p:tgtEl>
                                          <p:spTgt spid="24"/>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7" grpId="0" animBg="1"/>
      <p:bldP spid="24" grpId="0" animBg="1"/>
      <p:bldP spid="28"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hoek 28">
            <a:extLst>
              <a:ext uri="{FF2B5EF4-FFF2-40B4-BE49-F238E27FC236}">
                <a16:creationId xmlns:a16="http://schemas.microsoft.com/office/drawing/2014/main" id="{FDB102D9-219D-4712-9EED-8EC98C290BB4}"/>
              </a:ext>
            </a:extLst>
          </p:cNvPr>
          <p:cNvSpPr/>
          <p:nvPr/>
        </p:nvSpPr>
        <p:spPr>
          <a:xfrm>
            <a:off x="0" y="731354"/>
            <a:ext cx="12192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Picture 2" descr="Veilig Thuis">
            <a:extLst>
              <a:ext uri="{FF2B5EF4-FFF2-40B4-BE49-F238E27FC236}">
                <a16:creationId xmlns:a16="http://schemas.microsoft.com/office/drawing/2014/main" id="{EF9322E0-C182-41C3-B37A-2A7D7FCB49F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190496"/>
            <a:ext cx="702000" cy="900000"/>
          </a:xfrm>
          <a:prstGeom prst="rect">
            <a:avLst/>
          </a:prstGeom>
          <a:noFill/>
          <a:extLst>
            <a:ext uri="{909E8E84-426E-40DD-AFC4-6F175D3DCCD1}">
              <a14:hiddenFill xmlns:a14="http://schemas.microsoft.com/office/drawing/2010/main">
                <a:solidFill>
                  <a:srgbClr val="FFFFFF"/>
                </a:solidFill>
              </a14:hiddenFill>
            </a:ext>
          </a:extLst>
        </p:spPr>
      </p:pic>
      <p:sp>
        <p:nvSpPr>
          <p:cNvPr id="31" name="Tekstvak 30">
            <a:extLst>
              <a:ext uri="{FF2B5EF4-FFF2-40B4-BE49-F238E27FC236}">
                <a16:creationId xmlns:a16="http://schemas.microsoft.com/office/drawing/2014/main" id="{BDC5CF24-B681-4E70-A094-A78777DFB89C}"/>
              </a:ext>
            </a:extLst>
          </p:cNvPr>
          <p:cNvSpPr txBox="1"/>
          <p:nvPr/>
        </p:nvSpPr>
        <p:spPr>
          <a:xfrm>
            <a:off x="2438400" y="824521"/>
            <a:ext cx="7315200" cy="461665"/>
          </a:xfrm>
          <a:prstGeom prst="rect">
            <a:avLst/>
          </a:prstGeom>
          <a:noFill/>
        </p:spPr>
        <p:txBody>
          <a:bodyPr wrap="square" rtlCol="0">
            <a:spAutoFit/>
          </a:bodyPr>
          <a:lstStyle/>
          <a:p>
            <a:pPr algn="ctr">
              <a:spcAft>
                <a:spcPts val="1200"/>
              </a:spcAft>
            </a:pPr>
            <a:r>
              <a:rPr lang="nl-NL" sz="2400" dirty="0">
                <a:solidFill>
                  <a:srgbClr val="229AD7"/>
                </a:solidFill>
              </a:rPr>
              <a:t>Seksueel misbruik</a:t>
            </a:r>
          </a:p>
        </p:txBody>
      </p:sp>
      <p:sp>
        <p:nvSpPr>
          <p:cNvPr id="39" name="Rechthoek 38">
            <a:extLst>
              <a:ext uri="{FF2B5EF4-FFF2-40B4-BE49-F238E27FC236}">
                <a16:creationId xmlns:a16="http://schemas.microsoft.com/office/drawing/2014/main" id="{50443920-C91E-4078-8E49-772D863DBDCC}"/>
              </a:ext>
            </a:extLst>
          </p:cNvPr>
          <p:cNvSpPr/>
          <p:nvPr/>
        </p:nvSpPr>
        <p:spPr>
          <a:xfrm>
            <a:off x="2492401" y="1806299"/>
            <a:ext cx="2520000" cy="183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216000" rIns="72000" bIns="72000" rtlCol="0" anchor="t" anchorCtr="0"/>
          <a:lstStyle/>
          <a:p>
            <a:pPr>
              <a:spcAft>
                <a:spcPts val="1200"/>
              </a:spcAft>
            </a:pPr>
            <a:r>
              <a:rPr lang="nl-NL" sz="2000" dirty="0">
                <a:solidFill>
                  <a:srgbClr val="229AD7"/>
                </a:solidFill>
              </a:rPr>
              <a:t>Gevolgen voor</a:t>
            </a:r>
          </a:p>
          <a:p>
            <a:pPr marL="180975" indent="-180975">
              <a:buFont typeface="Arial" panose="020B0604020202020204" pitchFamily="34" charset="0"/>
              <a:buChar char="•"/>
            </a:pPr>
            <a:r>
              <a:rPr lang="nl-NL" sz="1600" dirty="0">
                <a:solidFill>
                  <a:schemeClr val="tx1"/>
                </a:solidFill>
              </a:rPr>
              <a:t>Relaties, </a:t>
            </a:r>
          </a:p>
          <a:p>
            <a:pPr marL="180975" indent="-180975">
              <a:buFont typeface="Arial" panose="020B0604020202020204" pitchFamily="34" charset="0"/>
              <a:buChar char="•"/>
            </a:pPr>
            <a:r>
              <a:rPr lang="nl-NL" sz="1600" dirty="0">
                <a:solidFill>
                  <a:schemeClr val="tx1"/>
                </a:solidFill>
              </a:rPr>
              <a:t>Vertrouwen en</a:t>
            </a:r>
          </a:p>
          <a:p>
            <a:pPr marL="180975" indent="-180975">
              <a:buFont typeface="Arial" panose="020B0604020202020204" pitchFamily="34" charset="0"/>
              <a:buChar char="•"/>
            </a:pPr>
            <a:r>
              <a:rPr lang="nl-NL" sz="1600" dirty="0">
                <a:solidFill>
                  <a:schemeClr val="tx1"/>
                </a:solidFill>
              </a:rPr>
              <a:t>(Negatief / laag) zelfbeeld (of lage eigenwaarde)</a:t>
            </a:r>
          </a:p>
        </p:txBody>
      </p:sp>
      <p:sp>
        <p:nvSpPr>
          <p:cNvPr id="40" name="Rechthoek 39">
            <a:extLst>
              <a:ext uri="{FF2B5EF4-FFF2-40B4-BE49-F238E27FC236}">
                <a16:creationId xmlns:a16="http://schemas.microsoft.com/office/drawing/2014/main" id="{A3BD8243-B2A5-4098-980F-7DED5B12A22C}"/>
              </a:ext>
            </a:extLst>
          </p:cNvPr>
          <p:cNvSpPr/>
          <p:nvPr/>
        </p:nvSpPr>
        <p:spPr>
          <a:xfrm>
            <a:off x="5312152" y="1813829"/>
            <a:ext cx="2520000" cy="399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16000" rIns="72000" bIns="72000" numCol="1" spcCol="0" rtlCol="0" fromWordArt="0" anchor="t" anchorCtr="0" forceAA="0" compatLnSpc="1">
            <a:prstTxWarp prst="textNoShape">
              <a:avLst/>
            </a:prstTxWarp>
            <a:noAutofit/>
          </a:bodyPr>
          <a:lstStyle/>
          <a:p>
            <a:pPr>
              <a:spcAft>
                <a:spcPts val="1200"/>
              </a:spcAft>
            </a:pPr>
            <a:r>
              <a:rPr lang="nl-NL" sz="2000" dirty="0">
                <a:solidFill>
                  <a:srgbClr val="229AD7"/>
                </a:solidFill>
              </a:rPr>
              <a:t>Verder</a:t>
            </a:r>
          </a:p>
          <a:p>
            <a:pPr marL="180975" indent="-180975">
              <a:buFont typeface="Arial" panose="020B0604020202020204" pitchFamily="34" charset="0"/>
              <a:buChar char="•"/>
            </a:pPr>
            <a:r>
              <a:rPr lang="nl-NL" sz="1600" dirty="0">
                <a:solidFill>
                  <a:schemeClr val="tx1"/>
                </a:solidFill>
              </a:rPr>
              <a:t>Schuld en schaamte gevoelens</a:t>
            </a:r>
          </a:p>
          <a:p>
            <a:pPr marL="180975" indent="-180975">
              <a:buFont typeface="Arial" panose="020B0604020202020204" pitchFamily="34" charset="0"/>
              <a:buChar char="•"/>
            </a:pPr>
            <a:r>
              <a:rPr lang="nl-NL" sz="1600" dirty="0">
                <a:solidFill>
                  <a:schemeClr val="tx1"/>
                </a:solidFill>
              </a:rPr>
              <a:t>Aandacht / </a:t>
            </a:r>
            <a:r>
              <a:rPr lang="nl-NL" sz="1600" dirty="0" err="1">
                <a:solidFill>
                  <a:schemeClr val="tx1"/>
                </a:solidFill>
              </a:rPr>
              <a:t>concentratie-problemen</a:t>
            </a:r>
            <a:endParaRPr lang="nl-NL" sz="1600" dirty="0">
              <a:solidFill>
                <a:schemeClr val="tx1"/>
              </a:solidFill>
            </a:endParaRPr>
          </a:p>
          <a:p>
            <a:pPr marL="180975" indent="-180975">
              <a:buFont typeface="Arial" panose="020B0604020202020204" pitchFamily="34" charset="0"/>
              <a:buChar char="•"/>
            </a:pPr>
            <a:r>
              <a:rPr lang="nl-NL" sz="1600" dirty="0">
                <a:solidFill>
                  <a:schemeClr val="tx1"/>
                </a:solidFill>
              </a:rPr>
              <a:t>Vermijdingsgedrag</a:t>
            </a:r>
          </a:p>
          <a:p>
            <a:pPr marL="180975" indent="-180975">
              <a:buFont typeface="Arial" panose="020B0604020202020204" pitchFamily="34" charset="0"/>
              <a:buChar char="•"/>
            </a:pPr>
            <a:r>
              <a:rPr lang="nl-NL" sz="1600" dirty="0">
                <a:solidFill>
                  <a:schemeClr val="tx1"/>
                </a:solidFill>
              </a:rPr>
              <a:t>Slaapproblemen</a:t>
            </a:r>
          </a:p>
          <a:p>
            <a:pPr marL="180975" indent="-180975">
              <a:buFont typeface="Arial" panose="020B0604020202020204" pitchFamily="34" charset="0"/>
              <a:buChar char="•"/>
            </a:pPr>
            <a:r>
              <a:rPr lang="nl-NL" sz="1600" dirty="0">
                <a:solidFill>
                  <a:schemeClr val="tx1"/>
                </a:solidFill>
              </a:rPr>
              <a:t>Geen grenzen aangeven</a:t>
            </a:r>
          </a:p>
          <a:p>
            <a:pPr marL="180975" indent="-180975">
              <a:buFont typeface="Arial" panose="020B0604020202020204" pitchFamily="34" charset="0"/>
              <a:buChar char="•"/>
            </a:pPr>
            <a:r>
              <a:rPr lang="nl-NL" sz="1600" dirty="0">
                <a:solidFill>
                  <a:schemeClr val="tx1"/>
                </a:solidFill>
              </a:rPr>
              <a:t>Onverklaarbare lichamelijke klachten, regressie</a:t>
            </a:r>
          </a:p>
          <a:p>
            <a:pPr marL="180975" indent="-180975">
              <a:buFont typeface="Arial" panose="020B0604020202020204" pitchFamily="34" charset="0"/>
              <a:buChar char="•"/>
            </a:pPr>
            <a:r>
              <a:rPr lang="nl-NL" sz="1600" dirty="0">
                <a:solidFill>
                  <a:schemeClr val="tx1"/>
                </a:solidFill>
              </a:rPr>
              <a:t>Sociaal emotionele problemen, labiliteit, eenzaamheid</a:t>
            </a:r>
          </a:p>
          <a:p>
            <a:endParaRPr lang="nl-NL" sz="1600" dirty="0">
              <a:solidFill>
                <a:schemeClr val="tx1"/>
              </a:solidFill>
            </a:endParaRPr>
          </a:p>
        </p:txBody>
      </p:sp>
      <p:sp>
        <p:nvSpPr>
          <p:cNvPr id="41" name="Rechthoek 40">
            <a:extLst>
              <a:ext uri="{FF2B5EF4-FFF2-40B4-BE49-F238E27FC236}">
                <a16:creationId xmlns:a16="http://schemas.microsoft.com/office/drawing/2014/main" id="{003E6049-AFCF-4691-AD65-B8A71EC36F1A}"/>
              </a:ext>
            </a:extLst>
          </p:cNvPr>
          <p:cNvSpPr/>
          <p:nvPr/>
        </p:nvSpPr>
        <p:spPr>
          <a:xfrm>
            <a:off x="8068653" y="1806299"/>
            <a:ext cx="2520000" cy="45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216000" rIns="72000" bIns="72000" numCol="1" spcCol="0" rtlCol="0" fromWordArt="0" anchor="t" anchorCtr="0" forceAA="0" compatLnSpc="1">
            <a:prstTxWarp prst="textNoShape">
              <a:avLst/>
            </a:prstTxWarp>
            <a:noAutofit/>
          </a:bodyPr>
          <a:lstStyle/>
          <a:p>
            <a:pPr>
              <a:spcAft>
                <a:spcPts val="1200"/>
              </a:spcAft>
            </a:pPr>
            <a:r>
              <a:rPr lang="nl-NL" sz="2000" dirty="0">
                <a:solidFill>
                  <a:srgbClr val="229AD7"/>
                </a:solidFill>
              </a:rPr>
              <a:t>…</a:t>
            </a:r>
          </a:p>
          <a:p>
            <a:pPr marL="180975" indent="-180975">
              <a:buFont typeface="Arial" panose="020B0604020202020204" pitchFamily="34" charset="0"/>
              <a:buChar char="•"/>
            </a:pPr>
            <a:r>
              <a:rPr lang="nl-NL" sz="1600" dirty="0">
                <a:solidFill>
                  <a:schemeClr val="tx1"/>
                </a:solidFill>
              </a:rPr>
              <a:t>Ontwikkeling psychische klachten: angsten, depressie, suïcidaal gedrag, zelfverwonding, persoonlijkheids-problematiek</a:t>
            </a:r>
          </a:p>
          <a:p>
            <a:pPr marL="180975" indent="-180975">
              <a:buFont typeface="Arial" panose="020B0604020202020204" pitchFamily="34" charset="0"/>
              <a:buChar char="•"/>
            </a:pPr>
            <a:r>
              <a:rPr lang="nl-NL" sz="1600" dirty="0">
                <a:solidFill>
                  <a:schemeClr val="tx1"/>
                </a:solidFill>
              </a:rPr>
              <a:t>Herbelevingen, nachtmerries, PTSS, verhoogde </a:t>
            </a:r>
            <a:r>
              <a:rPr lang="nl-NL" sz="1600" dirty="0" err="1">
                <a:solidFill>
                  <a:schemeClr val="tx1"/>
                </a:solidFill>
              </a:rPr>
              <a:t>arousal</a:t>
            </a:r>
            <a:endParaRPr lang="nl-NL" sz="1600" dirty="0">
              <a:solidFill>
                <a:schemeClr val="tx1"/>
              </a:solidFill>
            </a:endParaRPr>
          </a:p>
          <a:p>
            <a:pPr marL="180975" indent="-180975">
              <a:buFont typeface="Arial" panose="020B0604020202020204" pitchFamily="34" charset="0"/>
              <a:buChar char="•"/>
            </a:pPr>
            <a:r>
              <a:rPr lang="nl-NL" sz="1600" dirty="0">
                <a:solidFill>
                  <a:schemeClr val="tx1"/>
                </a:solidFill>
              </a:rPr>
              <a:t>Gedragsproblemen, middelengebruik, </a:t>
            </a:r>
            <a:r>
              <a:rPr lang="nl-NL" sz="1600" dirty="0" err="1">
                <a:solidFill>
                  <a:schemeClr val="tx1"/>
                </a:solidFill>
              </a:rPr>
              <a:t>thrillseeking</a:t>
            </a:r>
            <a:r>
              <a:rPr lang="nl-NL" sz="1600" dirty="0">
                <a:solidFill>
                  <a:schemeClr val="tx1"/>
                </a:solidFill>
              </a:rPr>
              <a:t>, woede aanvallen, criminaliteit</a:t>
            </a:r>
          </a:p>
          <a:p>
            <a:pPr marL="180975" indent="-180975">
              <a:buFont typeface="Arial" panose="020B0604020202020204" pitchFamily="34" charset="0"/>
              <a:buChar char="•"/>
            </a:pPr>
            <a:r>
              <a:rPr lang="nl-NL" sz="1600" dirty="0">
                <a:solidFill>
                  <a:schemeClr val="tx1"/>
                </a:solidFill>
              </a:rPr>
              <a:t>Seksuele problemen, herhaald slachtofferschap</a:t>
            </a:r>
          </a:p>
        </p:txBody>
      </p:sp>
      <p:sp>
        <p:nvSpPr>
          <p:cNvPr id="38" name="Rechthoek 37">
            <a:extLst>
              <a:ext uri="{FF2B5EF4-FFF2-40B4-BE49-F238E27FC236}">
                <a16:creationId xmlns:a16="http://schemas.microsoft.com/office/drawing/2014/main" id="{1E7CA271-79CC-48A6-8DD2-311A2ABFA57A}"/>
              </a:ext>
            </a:extLst>
          </p:cNvPr>
          <p:cNvSpPr/>
          <p:nvPr/>
        </p:nvSpPr>
        <p:spPr>
          <a:xfrm>
            <a:off x="2360351" y="1613455"/>
            <a:ext cx="8280000" cy="360000"/>
          </a:xfrm>
          <a:prstGeom prst="rect">
            <a:avLst/>
          </a:prstGeom>
          <a:solidFill>
            <a:srgbClr val="229AD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88A79572-17A6-4817-8816-2F1719BD9D86}"/>
              </a:ext>
            </a:extLst>
          </p:cNvPr>
          <p:cNvSpPr/>
          <p:nvPr/>
        </p:nvSpPr>
        <p:spPr>
          <a:xfrm>
            <a:off x="2942401" y="1716299"/>
            <a:ext cx="180000" cy="180000"/>
          </a:xfrm>
          <a:prstGeom prst="ellipse">
            <a:avLst/>
          </a:prstGeom>
          <a:solidFill>
            <a:schemeClr val="bg1">
              <a:lumMod val="75000"/>
            </a:schemeClr>
          </a:solidFill>
          <a:ln>
            <a:noFill/>
          </a:ln>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endParaRPr lang="nl-NL" sz="1600">
              <a:solidFill>
                <a:schemeClr val="bg1"/>
              </a:solidFill>
            </a:endParaRPr>
          </a:p>
        </p:txBody>
      </p:sp>
      <p:sp>
        <p:nvSpPr>
          <p:cNvPr id="58" name="Ovaal 57">
            <a:extLst>
              <a:ext uri="{FF2B5EF4-FFF2-40B4-BE49-F238E27FC236}">
                <a16:creationId xmlns:a16="http://schemas.microsoft.com/office/drawing/2014/main" id="{680A3A36-A8E9-4B1A-B923-A80B59075E26}"/>
              </a:ext>
            </a:extLst>
          </p:cNvPr>
          <p:cNvSpPr/>
          <p:nvPr/>
        </p:nvSpPr>
        <p:spPr>
          <a:xfrm>
            <a:off x="4382401" y="1716299"/>
            <a:ext cx="180000" cy="180000"/>
          </a:xfrm>
          <a:prstGeom prst="ellipse">
            <a:avLst/>
          </a:prstGeom>
          <a:solidFill>
            <a:schemeClr val="bg1">
              <a:lumMod val="75000"/>
            </a:schemeClr>
          </a:solidFill>
          <a:ln>
            <a:noFill/>
          </a:ln>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endParaRPr lang="nl-NL" sz="1600">
              <a:solidFill>
                <a:schemeClr val="bg1"/>
              </a:solidFill>
            </a:endParaRPr>
          </a:p>
        </p:txBody>
      </p:sp>
      <p:sp>
        <p:nvSpPr>
          <p:cNvPr id="62" name="Ovaal 61">
            <a:extLst>
              <a:ext uri="{FF2B5EF4-FFF2-40B4-BE49-F238E27FC236}">
                <a16:creationId xmlns:a16="http://schemas.microsoft.com/office/drawing/2014/main" id="{7B7DD796-B8A5-418A-82AE-75E9CCCF1B50}"/>
              </a:ext>
            </a:extLst>
          </p:cNvPr>
          <p:cNvSpPr/>
          <p:nvPr/>
        </p:nvSpPr>
        <p:spPr>
          <a:xfrm>
            <a:off x="5730527" y="1716299"/>
            <a:ext cx="180000" cy="180000"/>
          </a:xfrm>
          <a:prstGeom prst="ellipse">
            <a:avLst/>
          </a:prstGeom>
          <a:solidFill>
            <a:schemeClr val="bg1">
              <a:lumMod val="75000"/>
            </a:schemeClr>
          </a:solidFill>
          <a:ln>
            <a:noFill/>
          </a:ln>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endParaRPr lang="nl-NL" sz="1600">
              <a:solidFill>
                <a:schemeClr val="bg1"/>
              </a:solidFill>
            </a:endParaRPr>
          </a:p>
        </p:txBody>
      </p:sp>
      <p:sp>
        <p:nvSpPr>
          <p:cNvPr id="63" name="Ovaal 62">
            <a:extLst>
              <a:ext uri="{FF2B5EF4-FFF2-40B4-BE49-F238E27FC236}">
                <a16:creationId xmlns:a16="http://schemas.microsoft.com/office/drawing/2014/main" id="{92450C5F-5700-43DE-A105-05BE4E876AE1}"/>
              </a:ext>
            </a:extLst>
          </p:cNvPr>
          <p:cNvSpPr/>
          <p:nvPr/>
        </p:nvSpPr>
        <p:spPr>
          <a:xfrm>
            <a:off x="7170527" y="1716299"/>
            <a:ext cx="180000" cy="180000"/>
          </a:xfrm>
          <a:prstGeom prst="ellipse">
            <a:avLst/>
          </a:prstGeom>
          <a:solidFill>
            <a:schemeClr val="bg1">
              <a:lumMod val="75000"/>
            </a:schemeClr>
          </a:solidFill>
          <a:ln>
            <a:noFill/>
          </a:ln>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endParaRPr lang="nl-NL" sz="1600">
              <a:solidFill>
                <a:schemeClr val="bg1"/>
              </a:solidFill>
            </a:endParaRPr>
          </a:p>
        </p:txBody>
      </p:sp>
      <p:sp>
        <p:nvSpPr>
          <p:cNvPr id="64" name="Ovaal 63">
            <a:extLst>
              <a:ext uri="{FF2B5EF4-FFF2-40B4-BE49-F238E27FC236}">
                <a16:creationId xmlns:a16="http://schemas.microsoft.com/office/drawing/2014/main" id="{7D6969CF-5BB7-42D6-838A-EB70E41AD31C}"/>
              </a:ext>
            </a:extLst>
          </p:cNvPr>
          <p:cNvSpPr/>
          <p:nvPr/>
        </p:nvSpPr>
        <p:spPr>
          <a:xfrm>
            <a:off x="8518653" y="1716299"/>
            <a:ext cx="180000" cy="180000"/>
          </a:xfrm>
          <a:prstGeom prst="ellipse">
            <a:avLst/>
          </a:prstGeom>
          <a:solidFill>
            <a:schemeClr val="bg1">
              <a:lumMod val="75000"/>
            </a:schemeClr>
          </a:solidFill>
          <a:ln>
            <a:noFill/>
          </a:ln>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endParaRPr lang="nl-NL" sz="1600">
              <a:solidFill>
                <a:schemeClr val="bg1"/>
              </a:solidFill>
            </a:endParaRPr>
          </a:p>
        </p:txBody>
      </p:sp>
      <p:sp>
        <p:nvSpPr>
          <p:cNvPr id="65" name="Ovaal 64">
            <a:extLst>
              <a:ext uri="{FF2B5EF4-FFF2-40B4-BE49-F238E27FC236}">
                <a16:creationId xmlns:a16="http://schemas.microsoft.com/office/drawing/2014/main" id="{539C7E61-8E0C-4918-B3D5-37CBB7915E9A}"/>
              </a:ext>
            </a:extLst>
          </p:cNvPr>
          <p:cNvSpPr/>
          <p:nvPr/>
        </p:nvSpPr>
        <p:spPr>
          <a:xfrm>
            <a:off x="9958653" y="1716299"/>
            <a:ext cx="180000" cy="180000"/>
          </a:xfrm>
          <a:prstGeom prst="ellipse">
            <a:avLst/>
          </a:prstGeom>
          <a:solidFill>
            <a:schemeClr val="bg1">
              <a:lumMod val="75000"/>
            </a:schemeClr>
          </a:solidFill>
          <a:ln>
            <a:noFill/>
          </a:ln>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endParaRPr lang="nl-NL" sz="1600">
              <a:solidFill>
                <a:schemeClr val="bg1"/>
              </a:solidFill>
            </a:endParaRPr>
          </a:p>
        </p:txBody>
      </p:sp>
      <p:sp>
        <p:nvSpPr>
          <p:cNvPr id="67" name="!!Gevolgen">
            <a:hlinkClick r:id="rId3" action="ppaction://hlinksldjump"/>
            <a:extLst>
              <a:ext uri="{FF2B5EF4-FFF2-40B4-BE49-F238E27FC236}">
                <a16:creationId xmlns:a16="http://schemas.microsoft.com/office/drawing/2014/main" id="{A89EF755-BE8D-4D50-91E9-192012F0B45E}"/>
              </a:ext>
            </a:extLst>
          </p:cNvPr>
          <p:cNvSpPr/>
          <p:nvPr/>
        </p:nvSpPr>
        <p:spPr>
          <a:xfrm>
            <a:off x="450939" y="5773830"/>
            <a:ext cx="1477141" cy="359998"/>
          </a:xfrm>
          <a:custGeom>
            <a:avLst/>
            <a:gdLst>
              <a:gd name="connsiteX0" fmla="*/ 0 w 1477141"/>
              <a:gd name="connsiteY0" fmla="*/ 60001 h 359998"/>
              <a:gd name="connsiteX1" fmla="*/ 60001 w 1477141"/>
              <a:gd name="connsiteY1" fmla="*/ 0 h 359998"/>
              <a:gd name="connsiteX2" fmla="*/ 1417140 w 1477141"/>
              <a:gd name="connsiteY2" fmla="*/ 0 h 359998"/>
              <a:gd name="connsiteX3" fmla="*/ 1477141 w 1477141"/>
              <a:gd name="connsiteY3" fmla="*/ 60001 h 359998"/>
              <a:gd name="connsiteX4" fmla="*/ 1477141 w 1477141"/>
              <a:gd name="connsiteY4" fmla="*/ 299997 h 359998"/>
              <a:gd name="connsiteX5" fmla="*/ 1417140 w 1477141"/>
              <a:gd name="connsiteY5" fmla="*/ 359998 h 359998"/>
              <a:gd name="connsiteX6" fmla="*/ 60001 w 1477141"/>
              <a:gd name="connsiteY6" fmla="*/ 359998 h 359998"/>
              <a:gd name="connsiteX7" fmla="*/ 0 w 1477141"/>
              <a:gd name="connsiteY7" fmla="*/ 299997 h 359998"/>
              <a:gd name="connsiteX8" fmla="*/ 0 w 1477141"/>
              <a:gd name="connsiteY8" fmla="*/ 60001 h 35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141" h="359998">
                <a:moveTo>
                  <a:pt x="0" y="60001"/>
                </a:moveTo>
                <a:cubicBezTo>
                  <a:pt x="0" y="26863"/>
                  <a:pt x="26863" y="0"/>
                  <a:pt x="60001" y="0"/>
                </a:cubicBezTo>
                <a:lnTo>
                  <a:pt x="1417140" y="0"/>
                </a:lnTo>
                <a:cubicBezTo>
                  <a:pt x="1450278" y="0"/>
                  <a:pt x="1477141" y="26863"/>
                  <a:pt x="1477141" y="60001"/>
                </a:cubicBezTo>
                <a:lnTo>
                  <a:pt x="1477141" y="299997"/>
                </a:lnTo>
                <a:cubicBezTo>
                  <a:pt x="1477141" y="333135"/>
                  <a:pt x="1450278" y="359998"/>
                  <a:pt x="1417140" y="359998"/>
                </a:cubicBezTo>
                <a:lnTo>
                  <a:pt x="60001" y="359998"/>
                </a:lnTo>
                <a:cubicBezTo>
                  <a:pt x="26863" y="359998"/>
                  <a:pt x="0" y="333135"/>
                  <a:pt x="0" y="299997"/>
                </a:cubicBezTo>
                <a:lnTo>
                  <a:pt x="0" y="60001"/>
                </a:lnTo>
                <a:close/>
              </a:path>
            </a:pathLst>
          </a:custGeom>
          <a:solidFill>
            <a:srgbClr val="229AD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58214" tIns="58214" rIns="58214" bIns="58214" numCol="1" spcCol="1270" anchor="ctr" anchorCtr="0">
            <a:noAutofit/>
          </a:bodyPr>
          <a:lstStyle/>
          <a:p>
            <a:pPr algn="ctr" defTabSz="711200">
              <a:lnSpc>
                <a:spcPct val="90000"/>
              </a:lnSpc>
              <a:spcBef>
                <a:spcPct val="0"/>
              </a:spcBef>
              <a:spcAft>
                <a:spcPct val="35000"/>
              </a:spcAft>
            </a:pPr>
            <a:r>
              <a:rPr lang="nl-NL" sz="1600" dirty="0"/>
              <a:t>Gevolgen</a:t>
            </a:r>
          </a:p>
        </p:txBody>
      </p:sp>
    </p:spTree>
    <p:extLst>
      <p:ext uri="{BB962C8B-B14F-4D97-AF65-F5344CB8AC3E}">
        <p14:creationId xmlns:p14="http://schemas.microsoft.com/office/powerpoint/2010/main" val="3606065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1000"/>
                                        <p:tgtEl>
                                          <p:spTgt spid="40"/>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8ACE7EA-A491-FD59-2F26-486915C56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575" y="0"/>
            <a:ext cx="5530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0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58B0-AF36-88C9-EB18-22AE9E3272A9}"/>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8F54CF5B-19A2-9B5F-02D5-55AA74B03F27}"/>
              </a:ext>
            </a:extLst>
          </p:cNvPr>
          <p:cNvSpPr>
            <a:spLocks noGrp="1"/>
          </p:cNvSpPr>
          <p:nvPr>
            <p:ph type="body" idx="1"/>
          </p:nvPr>
        </p:nvSpPr>
        <p:spPr/>
        <p:txBody>
          <a:bodyPr/>
          <a:lstStyle/>
          <a:p>
            <a:endParaRPr lang="nl-NL"/>
          </a:p>
        </p:txBody>
      </p:sp>
      <p:pic>
        <p:nvPicPr>
          <p:cNvPr id="3074" name="Picture 2" descr="Seksueel geweld tegen en seksuele uitbuiting van kinderen - Augeo Magazine  Special - kinderen_en_seksueel_geweld">
            <a:extLst>
              <a:ext uri="{FF2B5EF4-FFF2-40B4-BE49-F238E27FC236}">
                <a16:creationId xmlns:a16="http://schemas.microsoft.com/office/drawing/2014/main" id="{4EC86DCC-D793-8EF0-7B2C-6D5A659AB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4" y="375173"/>
            <a:ext cx="11037346" cy="620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0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0"/>
              </a:schemeClr>
            </a:gs>
            <a:gs pos="30000">
              <a:schemeClr val="bg1">
                <a:lumMod val="90000"/>
              </a:schemeClr>
            </a:gs>
            <a:gs pos="60000">
              <a:schemeClr val="bg1">
                <a:lumMod val="80000"/>
              </a:schemeClr>
            </a:gs>
            <a:gs pos="90000">
              <a:schemeClr val="bg1">
                <a:lumMod val="70000"/>
              </a:schemeClr>
            </a:gs>
            <a:gs pos="100000">
              <a:schemeClr val="bg1">
                <a:lumMod val="60000"/>
              </a:schemeClr>
            </a:gs>
          </a:gsLst>
          <a:lin ang="5400000" scaled="1"/>
          <a:tileRect/>
        </a:gra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CACE3446-9FCA-4B08-9C31-2BAA870D423A}"/>
              </a:ext>
            </a:extLst>
          </p:cNvPr>
          <p:cNvSpPr txBox="1"/>
          <p:nvPr/>
        </p:nvSpPr>
        <p:spPr>
          <a:xfrm>
            <a:off x="1219200" y="2993537"/>
            <a:ext cx="9753600" cy="1969770"/>
          </a:xfrm>
          <a:prstGeom prst="rect">
            <a:avLst/>
          </a:prstGeom>
          <a:noFill/>
        </p:spPr>
        <p:txBody>
          <a:bodyPr wrap="square" rtlCol="0">
            <a:spAutoFit/>
          </a:bodyPr>
          <a:lstStyle/>
          <a:p>
            <a:pPr algn="ctr"/>
            <a:r>
              <a:rPr lang="nl-NL" dirty="0"/>
              <a:t> </a:t>
            </a:r>
            <a:endParaRPr lang="nl-NL" sz="2000" i="1" dirty="0">
              <a:solidFill>
                <a:schemeClr val="bg1"/>
              </a:solidFill>
            </a:endParaRPr>
          </a:p>
          <a:p>
            <a:pPr algn="ctr"/>
            <a:r>
              <a:rPr lang="nl-NL" sz="6000" dirty="0">
                <a:ln w="0"/>
                <a:solidFill>
                  <a:schemeClr val="bg1"/>
                </a:solidFill>
                <a:effectLst>
                  <a:outerShdw blurRad="60007" dist="310007" dir="7680000" sy="30000" kx="1300200" algn="ctr" rotWithShape="0">
                    <a:prstClr val="black">
                      <a:alpha val="32000"/>
                    </a:prstClr>
                  </a:outerShdw>
                </a:effectLst>
              </a:rPr>
              <a:t>Seksueel misbruik</a:t>
            </a:r>
          </a:p>
          <a:p>
            <a:pPr algn="ctr"/>
            <a:endParaRPr lang="nl-NL" sz="4400" dirty="0">
              <a:ln w="0"/>
              <a:solidFill>
                <a:schemeClr val="bg1"/>
              </a:solidFill>
              <a:effectLst>
                <a:outerShdw blurRad="60007" dist="310007" dir="7680000" sy="30000" kx="1300200" algn="ctr" rotWithShape="0">
                  <a:prstClr val="black">
                    <a:alpha val="32000"/>
                  </a:prstClr>
                </a:outerShdw>
              </a:effectLst>
            </a:endParaRPr>
          </a:p>
        </p:txBody>
      </p:sp>
      <p:sp>
        <p:nvSpPr>
          <p:cNvPr id="3" name="Rechthoek 28">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0">
            <a:extLst>
              <a:ext uri="{FF2B5EF4-FFF2-40B4-BE49-F238E27FC236}">
                <a16:creationId xmlns:a16="http://schemas.microsoft.com/office/drawing/2014/main" id="{15B26FF5-B416-4A43-B2A3-BAD92B67F2BA}"/>
              </a:ext>
            </a:extLst>
          </p:cNvPr>
          <p:cNvSpPr txBox="1"/>
          <p:nvPr/>
        </p:nvSpPr>
        <p:spPr>
          <a:xfrm>
            <a:off x="2438400" y="1167775"/>
            <a:ext cx="7315200" cy="769441"/>
          </a:xfrm>
          <a:prstGeom prst="rect">
            <a:avLst/>
          </a:prstGeom>
          <a:noFill/>
        </p:spPr>
        <p:txBody>
          <a:bodyPr wrap="square" rtlCol="0">
            <a:spAutoFit/>
          </a:bodyPr>
          <a:lstStyle/>
          <a:p>
            <a:pPr algn="ctr"/>
            <a:r>
              <a:rPr lang="nl-NL" dirty="0">
                <a:solidFill>
                  <a:srgbClr val="229AD7"/>
                </a:solidFill>
              </a:rPr>
              <a:t> </a:t>
            </a:r>
            <a:r>
              <a:rPr lang="nl-NL" sz="4400" dirty="0">
                <a:ln w="0"/>
                <a:solidFill>
                  <a:srgbClr val="229AD7"/>
                </a:solidFill>
                <a:effectLst>
                  <a:outerShdw blurRad="38100" dist="25400" dir="5400000" algn="ctr" rotWithShape="0">
                    <a:srgbClr val="6E747A">
                      <a:alpha val="43000"/>
                    </a:srgbClr>
                  </a:outerShdw>
                </a:effectLst>
              </a:rPr>
              <a:t>EINDE WORKSHOP </a:t>
            </a:r>
            <a:endParaRPr lang="nl-NL" sz="4400" dirty="0">
              <a:solidFill>
                <a:srgbClr val="229AD7"/>
              </a:solidFill>
            </a:endParaRPr>
          </a:p>
        </p:txBody>
      </p:sp>
      <p:pic>
        <p:nvPicPr>
          <p:cNvPr id="7" name="Graphic 6" descr="Gloeilamp en tandwiel ">
            <a:extLst>
              <a:ext uri="{FF2B5EF4-FFF2-40B4-BE49-F238E27FC236}">
                <a16:creationId xmlns:a16="http://schemas.microsoft.com/office/drawing/2014/main" id="{71133EA0-8488-466F-9B7F-44C97D0051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2802" y="2544972"/>
            <a:ext cx="2880000" cy="2880000"/>
          </a:xfrm>
          <a:prstGeom prst="rect">
            <a:avLst/>
          </a:prstGeom>
          <a:effectLst>
            <a:outerShdw blurRad="76200" dir="13500000" sy="23000" kx="1200000" algn="br" rotWithShape="0">
              <a:prstClr val="black">
                <a:alpha val="20000"/>
              </a:prstClr>
            </a:outerShdw>
          </a:effectLst>
        </p:spPr>
      </p:pic>
      <p:pic>
        <p:nvPicPr>
          <p:cNvPr id="1026" name="Picture 2" descr="Veilig Thuis">
            <a:hlinkClick r:id="rId4" action="ppaction://hlinksldjump"/>
            <a:extLst>
              <a:ext uri="{FF2B5EF4-FFF2-40B4-BE49-F238E27FC236}">
                <a16:creationId xmlns:a16="http://schemas.microsoft.com/office/drawing/2014/main" id="{600C638F-9B67-4713-8A78-2536DFF0821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95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Veilig Thuis">
            <a:extLst>
              <a:ext uri="{FF2B5EF4-FFF2-40B4-BE49-F238E27FC236}">
                <a16:creationId xmlns:a16="http://schemas.microsoft.com/office/drawing/2014/main" id="{600C638F-9B67-4713-8A78-2536DFF082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B26FF5-B416-4A43-B2A3-BAD92B67F2BA}"/>
              </a:ext>
            </a:extLst>
          </p:cNvPr>
          <p:cNvSpPr txBox="1"/>
          <p:nvPr/>
        </p:nvSpPr>
        <p:spPr>
          <a:xfrm>
            <a:off x="2438400" y="1167775"/>
            <a:ext cx="7315200" cy="523220"/>
          </a:xfrm>
          <a:prstGeom prst="rect">
            <a:avLst/>
          </a:prstGeom>
          <a:noFill/>
        </p:spPr>
        <p:txBody>
          <a:bodyPr wrap="square" rtlCol="0">
            <a:spAutoFit/>
          </a:bodyPr>
          <a:lstStyle/>
          <a:p>
            <a:pPr algn="ctr"/>
            <a:r>
              <a:rPr lang="nl-NL" sz="2800" dirty="0">
                <a:solidFill>
                  <a:srgbClr val="00B0F0"/>
                </a:solidFill>
              </a:rPr>
              <a:t>Veilig Thuis: wie zijn we en waar staan we voor?</a:t>
            </a:r>
          </a:p>
        </p:txBody>
      </p:sp>
      <p:sp>
        <p:nvSpPr>
          <p:cNvPr id="6" name="Tekstvak 5">
            <a:hlinkClick r:id="" action="ppaction://hlinkshowjump?jump=nextslide"/>
            <a:extLst>
              <a:ext uri="{FF2B5EF4-FFF2-40B4-BE49-F238E27FC236}">
                <a16:creationId xmlns:a16="http://schemas.microsoft.com/office/drawing/2014/main" id="{CACE3446-9FCA-4B08-9C31-2BAA870D423A}"/>
              </a:ext>
            </a:extLst>
          </p:cNvPr>
          <p:cNvSpPr txBox="1"/>
          <p:nvPr/>
        </p:nvSpPr>
        <p:spPr>
          <a:xfrm>
            <a:off x="1154097" y="2405849"/>
            <a:ext cx="9818703" cy="4031873"/>
          </a:xfrm>
          <a:prstGeom prst="rect">
            <a:avLst/>
          </a:prstGeom>
          <a:noFill/>
        </p:spPr>
        <p:txBody>
          <a:bodyPr wrap="square" rtlCol="0">
            <a:spAutoFit/>
          </a:bodyPr>
          <a:lstStyle/>
          <a:p>
            <a:pPr marL="227969" lvl="0" indent="-227969" defTabSz="914372">
              <a:buSzPct val="100000"/>
              <a:buFont typeface="Arial" pitchFamily="34"/>
            </a:pPr>
            <a:r>
              <a:rPr lang="nl-NL" sz="2400" dirty="0">
                <a:solidFill>
                  <a:srgbClr val="000000"/>
                </a:solidFill>
                <a:latin typeface="Gotham Light" pitchFamily="50"/>
              </a:rPr>
              <a:t>Het </a:t>
            </a:r>
            <a:r>
              <a:rPr lang="nl-NL" sz="2400" dirty="0">
                <a:solidFill>
                  <a:srgbClr val="FF0000"/>
                </a:solidFill>
                <a:latin typeface="Gotham Light" pitchFamily="50"/>
              </a:rPr>
              <a:t>advies èn meldpunt </a:t>
            </a:r>
            <a:r>
              <a:rPr lang="nl-NL" sz="2400" dirty="0">
                <a:solidFill>
                  <a:srgbClr val="000000"/>
                </a:solidFill>
                <a:latin typeface="Gotham Light" pitchFamily="50"/>
              </a:rPr>
              <a:t>huiselijk geweld en kindermishandeling (geen hulpverlening)</a:t>
            </a:r>
          </a:p>
          <a:p>
            <a:pPr marL="227969" lvl="0" indent="-227969" defTabSz="914372">
              <a:buSzPct val="100000"/>
              <a:buFont typeface="Arial" pitchFamily="34"/>
            </a:pPr>
            <a:endParaRPr lang="nl-NL" sz="2400" dirty="0">
              <a:solidFill>
                <a:srgbClr val="000000"/>
              </a:solidFill>
              <a:latin typeface="Gotham Light" pitchFamily="50"/>
            </a:endParaRPr>
          </a:p>
          <a:p>
            <a:pPr marL="227969" lvl="0" indent="-227969" defTabSz="914372">
              <a:buSzPct val="100000"/>
              <a:buFont typeface="Arial" pitchFamily="34"/>
            </a:pPr>
            <a:r>
              <a:rPr lang="nl-NL" sz="2400" dirty="0">
                <a:solidFill>
                  <a:srgbClr val="000000"/>
                </a:solidFill>
                <a:latin typeface="Gotham Light" pitchFamily="50"/>
              </a:rPr>
              <a:t>Voor -0 tot 100+ </a:t>
            </a:r>
          </a:p>
          <a:p>
            <a:pPr marL="227969" lvl="0" indent="-227969" defTabSz="914372">
              <a:buSzPct val="100000"/>
              <a:buFont typeface="Arial" pitchFamily="34"/>
            </a:pPr>
            <a:r>
              <a:rPr lang="nl-NL" sz="2400" dirty="0">
                <a:solidFill>
                  <a:srgbClr val="000000"/>
                </a:solidFill>
                <a:latin typeface="Gotham Light"/>
              </a:rPr>
              <a:t>Vertrouwensartsen en maatschappelijk werkers, gedragswetenschappers</a:t>
            </a:r>
          </a:p>
          <a:p>
            <a:pPr marL="227969" lvl="0" indent="-227969" defTabSz="914372">
              <a:buSzPct val="100000"/>
              <a:buFont typeface="Arial" pitchFamily="34"/>
            </a:pPr>
            <a:r>
              <a:rPr lang="nl-NL" sz="2400" dirty="0">
                <a:solidFill>
                  <a:srgbClr val="000000"/>
                </a:solidFill>
                <a:latin typeface="Gotham Light" pitchFamily="50"/>
              </a:rPr>
              <a:t>24/7 bereikbaar (chat)</a:t>
            </a:r>
          </a:p>
          <a:p>
            <a:pPr marL="227969" lvl="0" indent="-227969" defTabSz="914372">
              <a:buSzPct val="100000"/>
              <a:buFont typeface="Arial" pitchFamily="34"/>
            </a:pPr>
            <a:r>
              <a:rPr lang="nl-NL" sz="2400" dirty="0">
                <a:solidFill>
                  <a:srgbClr val="000000"/>
                </a:solidFill>
                <a:latin typeface="Gotham Light" pitchFamily="50"/>
              </a:rPr>
              <a:t>Landelijke dekking, handelingsprotocol</a:t>
            </a:r>
          </a:p>
          <a:p>
            <a:pPr marL="227969" indent="-227969" defTabSz="914372">
              <a:buSzPct val="100000"/>
              <a:buFont typeface="Arial" pitchFamily="34"/>
              <a:buChar char="•"/>
            </a:pPr>
            <a:r>
              <a:rPr lang="nl-NL" sz="2400" dirty="0">
                <a:solidFill>
                  <a:srgbClr val="FF0000"/>
                </a:solidFill>
                <a:latin typeface="Gotham Light" pitchFamily="50"/>
              </a:rPr>
              <a:t>Voor burgers en professionals</a:t>
            </a:r>
            <a:endParaRPr lang="nl-NL" sz="2400" dirty="0">
              <a:solidFill>
                <a:srgbClr val="000000"/>
              </a:solidFill>
              <a:latin typeface="Gotham Light" pitchFamily="50"/>
            </a:endParaRPr>
          </a:p>
          <a:p>
            <a:pPr marL="227969" indent="-227969" defTabSz="914372">
              <a:buSzPct val="100000"/>
              <a:buFont typeface="Arial" pitchFamily="34"/>
              <a:buChar char="•"/>
            </a:pPr>
            <a:r>
              <a:rPr lang="nl-NL" sz="2400" dirty="0">
                <a:solidFill>
                  <a:srgbClr val="000000"/>
                </a:solidFill>
                <a:latin typeface="Gotham Light" pitchFamily="50"/>
              </a:rPr>
              <a:t>Bijzondere informatiepositie..  Wmo2015</a:t>
            </a:r>
          </a:p>
          <a:p>
            <a:pPr marL="227969" lvl="0" indent="-227969" defTabSz="914372">
              <a:buSzPct val="100000"/>
              <a:buFont typeface="Arial" pitchFamily="34"/>
            </a:pPr>
            <a:endParaRPr lang="nl-NL" sz="4000" dirty="0">
              <a:solidFill>
                <a:srgbClr val="000000"/>
              </a:solidFill>
              <a:latin typeface="Gotham Light" pitchFamily="50"/>
            </a:endParaRPr>
          </a:p>
        </p:txBody>
      </p:sp>
    </p:spTree>
    <p:extLst>
      <p:ext uri="{BB962C8B-B14F-4D97-AF65-F5344CB8AC3E}">
        <p14:creationId xmlns:p14="http://schemas.microsoft.com/office/powerpoint/2010/main" val="1690333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29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43249-C1D8-3398-868D-0C02B5D8CEF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51EBD24-40A4-5B12-F74A-6F437468045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97404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Veilig Thuis">
            <a:extLst>
              <a:ext uri="{FF2B5EF4-FFF2-40B4-BE49-F238E27FC236}">
                <a16:creationId xmlns:a16="http://schemas.microsoft.com/office/drawing/2014/main" id="{600C638F-9B67-4713-8A78-2536DFF082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B26FF5-B416-4A43-B2A3-BAD92B67F2BA}"/>
              </a:ext>
            </a:extLst>
          </p:cNvPr>
          <p:cNvSpPr txBox="1"/>
          <p:nvPr/>
        </p:nvSpPr>
        <p:spPr>
          <a:xfrm>
            <a:off x="2438400" y="1167775"/>
            <a:ext cx="7315200" cy="954107"/>
          </a:xfrm>
          <a:prstGeom prst="rect">
            <a:avLst/>
          </a:prstGeom>
          <a:noFill/>
        </p:spPr>
        <p:txBody>
          <a:bodyPr wrap="square" rtlCol="0">
            <a:spAutoFit/>
          </a:bodyPr>
          <a:lstStyle/>
          <a:p>
            <a:pPr algn="ctr"/>
            <a:r>
              <a:rPr lang="nl-NL" sz="2800" dirty="0">
                <a:solidFill>
                  <a:srgbClr val="229AD7"/>
                </a:solidFill>
              </a:rPr>
              <a:t>Vormen &amp; Signalen </a:t>
            </a:r>
          </a:p>
          <a:p>
            <a:pPr algn="ctr"/>
            <a:r>
              <a:rPr lang="nl-NL" sz="2800" dirty="0">
                <a:solidFill>
                  <a:srgbClr val="229AD7"/>
                </a:solidFill>
              </a:rPr>
              <a:t>van huiselijk geweld en kindermishandeling</a:t>
            </a:r>
          </a:p>
        </p:txBody>
      </p:sp>
      <p:sp>
        <p:nvSpPr>
          <p:cNvPr id="6" name="Tekstvak 5">
            <a:hlinkClick r:id="" action="ppaction://hlinkshowjump?jump=nextslide"/>
            <a:extLst>
              <a:ext uri="{FF2B5EF4-FFF2-40B4-BE49-F238E27FC236}">
                <a16:creationId xmlns:a16="http://schemas.microsoft.com/office/drawing/2014/main" id="{CACE3446-9FCA-4B08-9C31-2BAA870D423A}"/>
              </a:ext>
            </a:extLst>
          </p:cNvPr>
          <p:cNvSpPr txBox="1"/>
          <p:nvPr/>
        </p:nvSpPr>
        <p:spPr>
          <a:xfrm>
            <a:off x="1219200" y="2993537"/>
            <a:ext cx="9753600" cy="3477875"/>
          </a:xfrm>
          <a:prstGeom prst="rect">
            <a:avLst/>
          </a:prstGeom>
          <a:noFill/>
        </p:spPr>
        <p:txBody>
          <a:bodyPr wrap="square" rtlCol="0">
            <a:spAutoFit/>
          </a:bodyPr>
          <a:lstStyle/>
          <a:p>
            <a:r>
              <a:rPr lang="nl-NL" sz="2000" b="1" dirty="0"/>
              <a:t>Vormen</a:t>
            </a:r>
          </a:p>
          <a:p>
            <a:r>
              <a:rPr lang="nl-NL" sz="2000" dirty="0"/>
              <a:t>Kindermishandeling			Mensenhandel</a:t>
            </a:r>
          </a:p>
          <a:p>
            <a:r>
              <a:rPr lang="nl-NL" sz="2000" dirty="0"/>
              <a:t>Partnergeweld				Eergerelateerd geweld</a:t>
            </a:r>
          </a:p>
          <a:p>
            <a:r>
              <a:rPr lang="nl-NL" sz="2000" dirty="0"/>
              <a:t>Ouderenmishandeling			</a:t>
            </a:r>
            <a:r>
              <a:rPr lang="nl-NL" sz="2000" dirty="0" err="1"/>
              <a:t>Stalking</a:t>
            </a:r>
            <a:endParaRPr lang="nl-NL" sz="2000" dirty="0"/>
          </a:p>
          <a:p>
            <a:r>
              <a:rPr lang="nl-NL" sz="2000" dirty="0"/>
              <a:t>Oudermishandeling			</a:t>
            </a:r>
            <a:r>
              <a:rPr lang="nl-NL" sz="2000" dirty="0">
                <a:solidFill>
                  <a:srgbClr val="FF0000"/>
                </a:solidFill>
              </a:rPr>
              <a:t>Seksueel geweld	</a:t>
            </a:r>
          </a:p>
          <a:p>
            <a:r>
              <a:rPr lang="nl-NL" sz="2000" dirty="0"/>
              <a:t>Complexe echtscheiding</a:t>
            </a:r>
          </a:p>
          <a:p>
            <a:endParaRPr lang="nl-NL" sz="2000" dirty="0"/>
          </a:p>
          <a:p>
            <a:r>
              <a:rPr lang="nl-NL" sz="2000" b="1" dirty="0"/>
              <a:t>Varianten</a:t>
            </a:r>
          </a:p>
          <a:p>
            <a:r>
              <a:rPr lang="nl-NL" sz="2000" dirty="0"/>
              <a:t>Psychische  mishandeling  / verwaarlozing</a:t>
            </a:r>
          </a:p>
          <a:p>
            <a:r>
              <a:rPr lang="nl-NL" sz="2000" dirty="0"/>
              <a:t>Lichamelijke mishandeling  / verwaarlozing</a:t>
            </a:r>
          </a:p>
          <a:p>
            <a:r>
              <a:rPr lang="nl-NL" sz="2000" dirty="0"/>
              <a:t>Getuige zijn van huiselijk geweld</a:t>
            </a:r>
          </a:p>
        </p:txBody>
      </p:sp>
    </p:spTree>
    <p:extLst>
      <p:ext uri="{BB962C8B-B14F-4D97-AF65-F5344CB8AC3E}">
        <p14:creationId xmlns:p14="http://schemas.microsoft.com/office/powerpoint/2010/main" val="948995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Veilig Thuis">
            <a:extLst>
              <a:ext uri="{FF2B5EF4-FFF2-40B4-BE49-F238E27FC236}">
                <a16:creationId xmlns:a16="http://schemas.microsoft.com/office/drawing/2014/main" id="{600C638F-9B67-4713-8A78-2536DFF082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B26FF5-B416-4A43-B2A3-BAD92B67F2BA}"/>
              </a:ext>
            </a:extLst>
          </p:cNvPr>
          <p:cNvSpPr txBox="1"/>
          <p:nvPr/>
        </p:nvSpPr>
        <p:spPr>
          <a:xfrm>
            <a:off x="2438400" y="1167775"/>
            <a:ext cx="7315200" cy="523220"/>
          </a:xfrm>
          <a:prstGeom prst="rect">
            <a:avLst/>
          </a:prstGeom>
          <a:noFill/>
        </p:spPr>
        <p:txBody>
          <a:bodyPr wrap="square" rtlCol="0">
            <a:spAutoFit/>
          </a:bodyPr>
          <a:lstStyle/>
          <a:p>
            <a:pPr algn="ctr"/>
            <a:r>
              <a:rPr lang="nl-NL" sz="2800">
                <a:solidFill>
                  <a:srgbClr val="00B0F0"/>
                </a:solidFill>
                <a:latin typeface="+mn-lt"/>
              </a:rPr>
              <a:t>Seksueel geweld en seksueel misbruik</a:t>
            </a:r>
            <a:endParaRPr lang="nl-NL" sz="2800" dirty="0">
              <a:solidFill>
                <a:srgbClr val="229AD7"/>
              </a:solidFill>
            </a:endParaRPr>
          </a:p>
        </p:txBody>
      </p:sp>
      <p:sp>
        <p:nvSpPr>
          <p:cNvPr id="6" name="Tekstvak 5">
            <a:hlinkClick r:id="" action="ppaction://hlinkshowjump?jump=nextslide"/>
            <a:extLst>
              <a:ext uri="{FF2B5EF4-FFF2-40B4-BE49-F238E27FC236}">
                <a16:creationId xmlns:a16="http://schemas.microsoft.com/office/drawing/2014/main" id="{CACE3446-9FCA-4B08-9C31-2BAA870D423A}"/>
              </a:ext>
            </a:extLst>
          </p:cNvPr>
          <p:cNvSpPr txBox="1"/>
          <p:nvPr/>
        </p:nvSpPr>
        <p:spPr>
          <a:xfrm>
            <a:off x="1787371" y="2492331"/>
            <a:ext cx="9753600" cy="4154984"/>
          </a:xfrm>
          <a:prstGeom prst="rect">
            <a:avLst/>
          </a:prstGeom>
          <a:noFill/>
        </p:spPr>
        <p:txBody>
          <a:bodyPr wrap="square" rtlCol="0">
            <a:spAutoFit/>
          </a:bodyPr>
          <a:lstStyle/>
          <a:p>
            <a:pPr marL="0" indent="0" algn="l">
              <a:buNone/>
            </a:pPr>
            <a:r>
              <a:rPr lang="nl-NL" sz="2400" b="0" i="0" dirty="0">
                <a:solidFill>
                  <a:srgbClr val="FF0000"/>
                </a:solidFill>
                <a:effectLst/>
                <a:latin typeface="vista-sans"/>
              </a:rPr>
              <a:t>Seksueel geweld </a:t>
            </a:r>
            <a:r>
              <a:rPr lang="nl-NL" sz="2400" b="0" i="0" dirty="0">
                <a:solidFill>
                  <a:srgbClr val="000000"/>
                </a:solidFill>
                <a:effectLst/>
                <a:latin typeface="vista-sans"/>
              </a:rPr>
              <a:t>is een term die wordt gebruikt voor alle seksuele handelingen die iemand moet uitvoeren in een ongelijkwaardige situatie. Met ongelijkwaardig wordt bedoeld dat de ander meer macht heeft, sterker is, ouder is of dat je van diegene afhankelijk bent. </a:t>
            </a:r>
            <a:br>
              <a:rPr lang="nl-NL" sz="2400" b="0" i="0" dirty="0">
                <a:solidFill>
                  <a:srgbClr val="000000"/>
                </a:solidFill>
                <a:effectLst/>
                <a:latin typeface="vista-sans"/>
              </a:rPr>
            </a:br>
            <a:r>
              <a:rPr lang="nl-NL" sz="2400" b="0" i="0" dirty="0">
                <a:solidFill>
                  <a:srgbClr val="000000"/>
                </a:solidFill>
                <a:effectLst/>
                <a:latin typeface="vista-sans"/>
              </a:rPr>
              <a:t>De ander is hiervoor verantwoordelijk; er wordt misbruik gemaakt van jouw positie.</a:t>
            </a:r>
          </a:p>
          <a:p>
            <a:pPr marL="0" indent="0" algn="l">
              <a:buNone/>
            </a:pPr>
            <a:br>
              <a:rPr lang="nl-NL" sz="2400" b="0" i="0" dirty="0">
                <a:solidFill>
                  <a:srgbClr val="000000"/>
                </a:solidFill>
                <a:effectLst/>
                <a:latin typeface="vista-sans"/>
              </a:rPr>
            </a:br>
            <a:r>
              <a:rPr lang="nl-NL" sz="2400" b="0" i="0" dirty="0">
                <a:solidFill>
                  <a:srgbClr val="000000"/>
                </a:solidFill>
                <a:effectLst/>
                <a:latin typeface="vista-sans"/>
              </a:rPr>
              <a:t>Er is sprake </a:t>
            </a:r>
            <a:r>
              <a:rPr lang="nl-NL" sz="2400" b="0" i="0" dirty="0">
                <a:solidFill>
                  <a:srgbClr val="FF0000"/>
                </a:solidFill>
                <a:effectLst/>
                <a:latin typeface="vista-sans"/>
              </a:rPr>
              <a:t>van seksueel misbruik </a:t>
            </a:r>
            <a:r>
              <a:rPr lang="nl-NL" sz="2400" b="0" i="0" dirty="0">
                <a:solidFill>
                  <a:srgbClr val="000000"/>
                </a:solidFill>
                <a:effectLst/>
                <a:latin typeface="vista-sans"/>
              </a:rPr>
              <a:t>als een volwassene seksuele dingen doet met een kind of minderjarige. </a:t>
            </a:r>
            <a:r>
              <a:rPr lang="nl-NL" sz="2400" b="0" i="0" dirty="0">
                <a:solidFill>
                  <a:srgbClr val="373A36"/>
                </a:solidFill>
                <a:effectLst/>
                <a:latin typeface="DINPro-Regular"/>
              </a:rPr>
              <a:t>Het gaat erom dat iemand </a:t>
            </a:r>
            <a:r>
              <a:rPr lang="nl-NL" sz="2400" b="0" i="0" dirty="0">
                <a:solidFill>
                  <a:srgbClr val="FF0000"/>
                </a:solidFill>
                <a:effectLst/>
                <a:latin typeface="DINPro-Regular"/>
              </a:rPr>
              <a:t>misbruik maakt van het vertrouwen</a:t>
            </a:r>
            <a:r>
              <a:rPr lang="nl-NL" sz="2400" b="0" i="0" dirty="0">
                <a:solidFill>
                  <a:srgbClr val="373A36"/>
                </a:solidFill>
                <a:effectLst/>
                <a:latin typeface="DINPro-Regular"/>
              </a:rPr>
              <a:t>, de ondergeschikte positie of het lichaam van de ander, voor de eigen seksuele bevrediging of plezier. </a:t>
            </a:r>
            <a:endParaRPr lang="nl-NL" sz="2400" dirty="0"/>
          </a:p>
        </p:txBody>
      </p:sp>
    </p:spTree>
    <p:extLst>
      <p:ext uri="{BB962C8B-B14F-4D97-AF65-F5344CB8AC3E}">
        <p14:creationId xmlns:p14="http://schemas.microsoft.com/office/powerpoint/2010/main" val="3245695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Veilig Thuis">
            <a:extLst>
              <a:ext uri="{FF2B5EF4-FFF2-40B4-BE49-F238E27FC236}">
                <a16:creationId xmlns:a16="http://schemas.microsoft.com/office/drawing/2014/main" id="{600C638F-9B67-4713-8A78-2536DFF082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B26FF5-B416-4A43-B2A3-BAD92B67F2BA}"/>
              </a:ext>
            </a:extLst>
          </p:cNvPr>
          <p:cNvSpPr txBox="1"/>
          <p:nvPr/>
        </p:nvSpPr>
        <p:spPr>
          <a:xfrm>
            <a:off x="2438400" y="1167775"/>
            <a:ext cx="7315200" cy="523220"/>
          </a:xfrm>
          <a:prstGeom prst="rect">
            <a:avLst/>
          </a:prstGeom>
          <a:noFill/>
        </p:spPr>
        <p:txBody>
          <a:bodyPr wrap="square" rtlCol="0">
            <a:spAutoFit/>
          </a:bodyPr>
          <a:lstStyle/>
          <a:p>
            <a:pPr algn="ctr"/>
            <a:r>
              <a:rPr lang="nl-NL" sz="2800" dirty="0">
                <a:solidFill>
                  <a:srgbClr val="229AD7"/>
                </a:solidFill>
              </a:rPr>
              <a:t>STRAFBAAR</a:t>
            </a:r>
          </a:p>
        </p:txBody>
      </p:sp>
      <p:sp>
        <p:nvSpPr>
          <p:cNvPr id="6" name="Tekstvak 5">
            <a:hlinkClick r:id="" action="ppaction://hlinkshowjump?jump=nextslide"/>
            <a:extLst>
              <a:ext uri="{FF2B5EF4-FFF2-40B4-BE49-F238E27FC236}">
                <a16:creationId xmlns:a16="http://schemas.microsoft.com/office/drawing/2014/main" id="{CACE3446-9FCA-4B08-9C31-2BAA870D423A}"/>
              </a:ext>
            </a:extLst>
          </p:cNvPr>
          <p:cNvSpPr txBox="1"/>
          <p:nvPr/>
        </p:nvSpPr>
        <p:spPr>
          <a:xfrm>
            <a:off x="1219200" y="2993537"/>
            <a:ext cx="9753600" cy="3170099"/>
          </a:xfrm>
          <a:prstGeom prst="rect">
            <a:avLst/>
          </a:prstGeom>
          <a:noFill/>
        </p:spPr>
        <p:txBody>
          <a:bodyPr wrap="square" rtlCol="0">
            <a:spAutoFit/>
          </a:bodyPr>
          <a:lstStyle/>
          <a:p>
            <a:r>
              <a:rPr lang="nl-NL" sz="2000" dirty="0"/>
              <a:t>Fysieke mishandeling (met letsel tot gevolg)</a:t>
            </a:r>
          </a:p>
          <a:p>
            <a:endParaRPr lang="nl-NL" sz="2000" dirty="0"/>
          </a:p>
          <a:p>
            <a:r>
              <a:rPr lang="nl-NL" sz="2000" dirty="0">
                <a:solidFill>
                  <a:srgbClr val="FF0000"/>
                </a:solidFill>
              </a:rPr>
              <a:t>Seksueel misbruik</a:t>
            </a:r>
          </a:p>
          <a:p>
            <a:endParaRPr lang="nl-NL" sz="2000" dirty="0"/>
          </a:p>
          <a:p>
            <a:r>
              <a:rPr lang="nl-NL" sz="2000" dirty="0"/>
              <a:t>VGV, vrouwelijke genitale verminking</a:t>
            </a:r>
          </a:p>
          <a:p>
            <a:endParaRPr lang="nl-NL" sz="2000" dirty="0"/>
          </a:p>
          <a:p>
            <a:r>
              <a:rPr lang="nl-NL" sz="2000" dirty="0"/>
              <a:t>En bij uitzondering,</a:t>
            </a:r>
          </a:p>
          <a:p>
            <a:r>
              <a:rPr lang="nl-NL" sz="2000" dirty="0"/>
              <a:t>	Psychisch geweld</a:t>
            </a:r>
          </a:p>
          <a:p>
            <a:endParaRPr lang="nl-NL" sz="2000" dirty="0"/>
          </a:p>
          <a:p>
            <a:endParaRPr lang="nl-NL" sz="2000" dirty="0"/>
          </a:p>
        </p:txBody>
      </p:sp>
    </p:spTree>
    <p:extLst>
      <p:ext uri="{BB962C8B-B14F-4D97-AF65-F5344CB8AC3E}">
        <p14:creationId xmlns:p14="http://schemas.microsoft.com/office/powerpoint/2010/main" val="4162319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Informatie">
            <a:extLst>
              <a:ext uri="{FF2B5EF4-FFF2-40B4-BE49-F238E27FC236}">
                <a16:creationId xmlns:a16="http://schemas.microsoft.com/office/drawing/2014/main" id="{193A0992-EC04-4367-BB72-85CD1442798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05" t="7356" r="2005" b="7722"/>
          <a:stretch/>
        </p:blipFill>
        <p:spPr>
          <a:xfrm>
            <a:off x="690786" y="-1003300"/>
            <a:ext cx="10393701" cy="8826500"/>
          </a:xfrm>
          <a:prstGeom prst="rect">
            <a:avLst/>
          </a:prstGeom>
        </p:spPr>
      </p:pic>
      <p:grpSp>
        <p:nvGrpSpPr>
          <p:cNvPr id="3" name="Groep 2">
            <a:extLst>
              <a:ext uri="{FF2B5EF4-FFF2-40B4-BE49-F238E27FC236}">
                <a16:creationId xmlns:a16="http://schemas.microsoft.com/office/drawing/2014/main" id="{75E28115-82DF-4DA9-BBF7-BE5C25AD57E0}"/>
              </a:ext>
            </a:extLst>
          </p:cNvPr>
          <p:cNvGrpSpPr/>
          <p:nvPr/>
        </p:nvGrpSpPr>
        <p:grpSpPr>
          <a:xfrm>
            <a:off x="690778" y="715555"/>
            <a:ext cx="4072735" cy="5759999"/>
            <a:chOff x="2781300" y="3102068"/>
            <a:chExt cx="3402000" cy="4811400"/>
          </a:xfrm>
        </p:grpSpPr>
        <p:sp>
          <p:nvSpPr>
            <p:cNvPr id="5" name="Gelijkbenige driehoek 4">
              <a:extLst>
                <a:ext uri="{FF2B5EF4-FFF2-40B4-BE49-F238E27FC236}">
                  <a16:creationId xmlns:a16="http://schemas.microsoft.com/office/drawing/2014/main" id="{9570EA00-55D1-40AE-B7D0-5B9338E41B89}"/>
                </a:ext>
              </a:extLst>
            </p:cNvPr>
            <p:cNvSpPr/>
            <p:nvPr/>
          </p:nvSpPr>
          <p:spPr>
            <a:xfrm>
              <a:off x="5607300" y="3102068"/>
              <a:ext cx="576000" cy="576000"/>
            </a:xfrm>
            <a:prstGeom prst="triangle">
              <a:avLst>
                <a:gd name="adj" fmla="val 0"/>
              </a:avLst>
            </a:prstGeom>
            <a:solidFill>
              <a:srgbClr val="E5E5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vorm 5">
              <a:extLst>
                <a:ext uri="{FF2B5EF4-FFF2-40B4-BE49-F238E27FC236}">
                  <a16:creationId xmlns:a16="http://schemas.microsoft.com/office/drawing/2014/main" id="{6C25131B-85C6-4968-B7CC-022639C014A0}"/>
                </a:ext>
              </a:extLst>
            </p:cNvPr>
            <p:cNvSpPr>
              <a:spLocks noChangeAspect="1"/>
            </p:cNvSpPr>
            <p:nvPr/>
          </p:nvSpPr>
          <p:spPr>
            <a:xfrm>
              <a:off x="2781300" y="3102068"/>
              <a:ext cx="3402000" cy="4811400"/>
            </a:xfrm>
            <a:custGeom>
              <a:avLst/>
              <a:gdLst>
                <a:gd name="connsiteX0" fmla="*/ 2830082 w 3402000"/>
                <a:gd name="connsiteY0" fmla="*/ 18858 h 4811400"/>
                <a:gd name="connsiteX1" fmla="*/ 2830082 w 3402000"/>
                <a:gd name="connsiteY1" fmla="*/ 558858 h 4811400"/>
                <a:gd name="connsiteX2" fmla="*/ 3370082 w 3402000"/>
                <a:gd name="connsiteY2" fmla="*/ 558858 h 4811400"/>
                <a:gd name="connsiteX3" fmla="*/ 0 w 3402000"/>
                <a:gd name="connsiteY3" fmla="*/ 0 h 4811400"/>
                <a:gd name="connsiteX4" fmla="*/ 2815935 w 3402000"/>
                <a:gd name="connsiteY4" fmla="*/ 0 h 4811400"/>
                <a:gd name="connsiteX5" fmla="*/ 3402000 w 3402000"/>
                <a:gd name="connsiteY5" fmla="*/ 586065 h 4811400"/>
                <a:gd name="connsiteX6" fmla="*/ 3402000 w 3402000"/>
                <a:gd name="connsiteY6" fmla="*/ 4811400 h 4811400"/>
                <a:gd name="connsiteX7" fmla="*/ 0 w 3402000"/>
                <a:gd name="connsiteY7" fmla="*/ 4811400 h 48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000" h="4811400">
                  <a:moveTo>
                    <a:pt x="2830082" y="18858"/>
                  </a:moveTo>
                  <a:lnTo>
                    <a:pt x="2830082" y="558858"/>
                  </a:lnTo>
                  <a:lnTo>
                    <a:pt x="3370082" y="558858"/>
                  </a:lnTo>
                  <a:close/>
                  <a:moveTo>
                    <a:pt x="0" y="0"/>
                  </a:moveTo>
                  <a:lnTo>
                    <a:pt x="2815935" y="0"/>
                  </a:lnTo>
                  <a:lnTo>
                    <a:pt x="3402000" y="586065"/>
                  </a:lnTo>
                  <a:lnTo>
                    <a:pt x="3402000" y="4811400"/>
                  </a:lnTo>
                  <a:lnTo>
                    <a:pt x="0" y="481140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3">
            <a:extLst>
              <a:ext uri="{FF2B5EF4-FFF2-40B4-BE49-F238E27FC236}">
                <a16:creationId xmlns:a16="http://schemas.microsoft.com/office/drawing/2014/main" id="{8814532A-2D7A-42A3-BEC3-319422A651DA}"/>
              </a:ext>
            </a:extLst>
          </p:cNvPr>
          <p:cNvSpPr txBox="1"/>
          <p:nvPr/>
        </p:nvSpPr>
        <p:spPr>
          <a:xfrm>
            <a:off x="690778" y="715554"/>
            <a:ext cx="4072735" cy="4578722"/>
          </a:xfrm>
          <a:prstGeom prst="rect">
            <a:avLst/>
          </a:prstGeom>
          <a:noFill/>
        </p:spPr>
        <p:txBody>
          <a:bodyPr wrap="square" tIns="144000" bIns="108000" rtlCol="0">
            <a:spAutoFit/>
          </a:bodyPr>
          <a:lstStyle/>
          <a:p>
            <a:r>
              <a:rPr lang="nl-NL" dirty="0">
                <a:solidFill>
                  <a:srgbClr val="229AD7"/>
                </a:solidFill>
              </a:rPr>
              <a:t>Signalen die een sterk vermoeden</a:t>
            </a:r>
          </a:p>
          <a:p>
            <a:r>
              <a:rPr lang="nl-NL" dirty="0">
                <a:solidFill>
                  <a:srgbClr val="229AD7"/>
                </a:solidFill>
              </a:rPr>
              <a:t>van seksueel misbruik geven: </a:t>
            </a:r>
          </a:p>
          <a:p>
            <a:endParaRPr lang="nl-NL" dirty="0">
              <a:solidFill>
                <a:srgbClr val="229AD7"/>
              </a:solidFill>
            </a:endParaRPr>
          </a:p>
          <a:p>
            <a:pPr marL="182563" indent="-182563">
              <a:spcBef>
                <a:spcPts val="600"/>
              </a:spcBef>
              <a:spcAft>
                <a:spcPts val="600"/>
              </a:spcAft>
              <a:buFont typeface="Arial" panose="020B0604020202020204" pitchFamily="34" charset="0"/>
              <a:buChar char="•"/>
            </a:pPr>
            <a:r>
              <a:rPr lang="nl-NL" dirty="0"/>
              <a:t>SOA</a:t>
            </a:r>
          </a:p>
          <a:p>
            <a:pPr marL="182563" indent="-182563">
              <a:spcBef>
                <a:spcPts val="600"/>
              </a:spcBef>
              <a:spcAft>
                <a:spcPts val="600"/>
              </a:spcAft>
              <a:buFont typeface="Arial" panose="020B0604020202020204" pitchFamily="34" charset="0"/>
              <a:buChar char="•"/>
            </a:pPr>
            <a:r>
              <a:rPr lang="nl-NL" dirty="0"/>
              <a:t>Zwangerschap</a:t>
            </a:r>
          </a:p>
          <a:p>
            <a:pPr marL="182563" indent="-182563">
              <a:spcBef>
                <a:spcPts val="600"/>
              </a:spcBef>
              <a:spcAft>
                <a:spcPts val="600"/>
              </a:spcAft>
              <a:buFont typeface="Arial" panose="020B0604020202020204" pitchFamily="34" charset="0"/>
              <a:buChar char="•"/>
            </a:pPr>
            <a:r>
              <a:rPr lang="nl-NL" dirty="0"/>
              <a:t>Bloed in ondergoed</a:t>
            </a:r>
          </a:p>
          <a:p>
            <a:pPr marL="182563" indent="-182563">
              <a:spcBef>
                <a:spcPts val="600"/>
              </a:spcBef>
              <a:spcAft>
                <a:spcPts val="600"/>
              </a:spcAft>
              <a:buFont typeface="Arial" panose="020B0604020202020204" pitchFamily="34" charset="0"/>
              <a:buChar char="•"/>
            </a:pPr>
            <a:r>
              <a:rPr lang="nl-NL" dirty="0"/>
              <a:t>zinspelingen op seksuele activiteiten</a:t>
            </a:r>
          </a:p>
          <a:p>
            <a:pPr marL="182563" indent="-182563">
              <a:spcBef>
                <a:spcPts val="600"/>
              </a:spcBef>
              <a:spcAft>
                <a:spcPts val="600"/>
              </a:spcAft>
              <a:buFont typeface="Arial" panose="020B0604020202020204" pitchFamily="34" charset="0"/>
              <a:buChar char="•"/>
            </a:pPr>
            <a:r>
              <a:rPr lang="nl-NL" dirty="0"/>
              <a:t>niet bij de leeftijd / niveau passende gedragingen of kennis van seksueel gedrag</a:t>
            </a:r>
          </a:p>
          <a:p>
            <a:pPr marL="182563" indent="-182563">
              <a:spcBef>
                <a:spcPts val="600"/>
              </a:spcBef>
              <a:spcAft>
                <a:spcPts val="600"/>
              </a:spcAft>
              <a:buFont typeface="Arial" panose="020B0604020202020204" pitchFamily="34" charset="0"/>
              <a:buChar char="•"/>
            </a:pPr>
            <a:r>
              <a:rPr lang="nl-NL" dirty="0"/>
              <a:t>duidelijke onthullingen</a:t>
            </a:r>
          </a:p>
          <a:p>
            <a:pPr marL="182563" indent="-182563">
              <a:spcBef>
                <a:spcPts val="600"/>
              </a:spcBef>
              <a:spcAft>
                <a:spcPts val="600"/>
              </a:spcAft>
              <a:buFont typeface="Arial" panose="020B0604020202020204" pitchFamily="34" charset="0"/>
              <a:buChar char="•"/>
            </a:pPr>
            <a:r>
              <a:rPr lang="nl-NL" dirty="0"/>
              <a:t>directe waarneming door derden</a:t>
            </a:r>
          </a:p>
        </p:txBody>
      </p:sp>
      <p:grpSp>
        <p:nvGrpSpPr>
          <p:cNvPr id="8" name="Groep 7">
            <a:extLst>
              <a:ext uri="{FF2B5EF4-FFF2-40B4-BE49-F238E27FC236}">
                <a16:creationId xmlns:a16="http://schemas.microsoft.com/office/drawing/2014/main" id="{508B5A3C-415A-4355-A9D5-A024DE05C65D}"/>
              </a:ext>
            </a:extLst>
          </p:cNvPr>
          <p:cNvGrpSpPr/>
          <p:nvPr/>
        </p:nvGrpSpPr>
        <p:grpSpPr>
          <a:xfrm>
            <a:off x="7428489" y="715555"/>
            <a:ext cx="4072726" cy="5759999"/>
            <a:chOff x="2781300" y="3102068"/>
            <a:chExt cx="3402000" cy="4811400"/>
          </a:xfrm>
        </p:grpSpPr>
        <p:sp>
          <p:nvSpPr>
            <p:cNvPr id="10" name="Gelijkbenige driehoek 9">
              <a:extLst>
                <a:ext uri="{FF2B5EF4-FFF2-40B4-BE49-F238E27FC236}">
                  <a16:creationId xmlns:a16="http://schemas.microsoft.com/office/drawing/2014/main" id="{1277109A-7631-4F7E-9DC1-89E8F0A56517}"/>
                </a:ext>
              </a:extLst>
            </p:cNvPr>
            <p:cNvSpPr/>
            <p:nvPr/>
          </p:nvSpPr>
          <p:spPr>
            <a:xfrm>
              <a:off x="5607300" y="3102068"/>
              <a:ext cx="576000" cy="576000"/>
            </a:xfrm>
            <a:prstGeom prst="triangle">
              <a:avLst>
                <a:gd name="adj" fmla="val 0"/>
              </a:avLst>
            </a:prstGeom>
            <a:solidFill>
              <a:srgbClr val="E5E5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vorm 10">
              <a:extLst>
                <a:ext uri="{FF2B5EF4-FFF2-40B4-BE49-F238E27FC236}">
                  <a16:creationId xmlns:a16="http://schemas.microsoft.com/office/drawing/2014/main" id="{D52AA05D-E7F9-41E0-976C-3BBBAC3C48D6}"/>
                </a:ext>
              </a:extLst>
            </p:cNvPr>
            <p:cNvSpPr>
              <a:spLocks noChangeAspect="1"/>
            </p:cNvSpPr>
            <p:nvPr/>
          </p:nvSpPr>
          <p:spPr>
            <a:xfrm>
              <a:off x="2781300" y="3102068"/>
              <a:ext cx="3402000" cy="4811400"/>
            </a:xfrm>
            <a:custGeom>
              <a:avLst/>
              <a:gdLst>
                <a:gd name="connsiteX0" fmla="*/ 2830082 w 3402000"/>
                <a:gd name="connsiteY0" fmla="*/ 18858 h 4811400"/>
                <a:gd name="connsiteX1" fmla="*/ 2830082 w 3402000"/>
                <a:gd name="connsiteY1" fmla="*/ 558858 h 4811400"/>
                <a:gd name="connsiteX2" fmla="*/ 3370082 w 3402000"/>
                <a:gd name="connsiteY2" fmla="*/ 558858 h 4811400"/>
                <a:gd name="connsiteX3" fmla="*/ 0 w 3402000"/>
                <a:gd name="connsiteY3" fmla="*/ 0 h 4811400"/>
                <a:gd name="connsiteX4" fmla="*/ 2815935 w 3402000"/>
                <a:gd name="connsiteY4" fmla="*/ 0 h 4811400"/>
                <a:gd name="connsiteX5" fmla="*/ 3402000 w 3402000"/>
                <a:gd name="connsiteY5" fmla="*/ 586065 h 4811400"/>
                <a:gd name="connsiteX6" fmla="*/ 3402000 w 3402000"/>
                <a:gd name="connsiteY6" fmla="*/ 4811400 h 4811400"/>
                <a:gd name="connsiteX7" fmla="*/ 0 w 3402000"/>
                <a:gd name="connsiteY7" fmla="*/ 4811400 h 48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000" h="4811400">
                  <a:moveTo>
                    <a:pt x="2830082" y="18858"/>
                  </a:moveTo>
                  <a:lnTo>
                    <a:pt x="2830082" y="558858"/>
                  </a:lnTo>
                  <a:lnTo>
                    <a:pt x="3370082" y="558858"/>
                  </a:lnTo>
                  <a:close/>
                  <a:moveTo>
                    <a:pt x="0" y="0"/>
                  </a:moveTo>
                  <a:lnTo>
                    <a:pt x="2815935" y="0"/>
                  </a:lnTo>
                  <a:lnTo>
                    <a:pt x="3402000" y="586065"/>
                  </a:lnTo>
                  <a:lnTo>
                    <a:pt x="3402000" y="4811400"/>
                  </a:lnTo>
                  <a:lnTo>
                    <a:pt x="0" y="4811400"/>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Tekstvak 8">
            <a:extLst>
              <a:ext uri="{FF2B5EF4-FFF2-40B4-BE49-F238E27FC236}">
                <a16:creationId xmlns:a16="http://schemas.microsoft.com/office/drawing/2014/main" id="{5C524ACD-7902-4CDE-BAF4-FFD00C04C4A8}"/>
              </a:ext>
            </a:extLst>
          </p:cNvPr>
          <p:cNvSpPr txBox="1">
            <a:spLocks noChangeAspect="1"/>
          </p:cNvSpPr>
          <p:nvPr/>
        </p:nvSpPr>
        <p:spPr>
          <a:xfrm>
            <a:off x="7428489" y="715554"/>
            <a:ext cx="4072726" cy="6348437"/>
          </a:xfrm>
          <a:prstGeom prst="rect">
            <a:avLst/>
          </a:prstGeom>
          <a:noFill/>
        </p:spPr>
        <p:txBody>
          <a:bodyPr wrap="square" tIns="144000" bIns="108000" rtlCol="0">
            <a:spAutoFit/>
          </a:bodyPr>
          <a:lstStyle/>
          <a:p>
            <a:r>
              <a:rPr lang="nl-NL" dirty="0">
                <a:solidFill>
                  <a:srgbClr val="229AD7"/>
                </a:solidFill>
              </a:rPr>
              <a:t>Signalen die vaak voorkomen bij </a:t>
            </a:r>
          </a:p>
          <a:p>
            <a:r>
              <a:rPr lang="nl-NL" dirty="0">
                <a:solidFill>
                  <a:srgbClr val="229AD7"/>
                </a:solidFill>
              </a:rPr>
              <a:t>seksueel misbruik, maar ook op </a:t>
            </a:r>
          </a:p>
          <a:p>
            <a:r>
              <a:rPr lang="nl-NL" dirty="0">
                <a:solidFill>
                  <a:srgbClr val="229AD7"/>
                </a:solidFill>
              </a:rPr>
              <a:t>iets anders kunnen duiden:</a:t>
            </a:r>
          </a:p>
          <a:p>
            <a:endParaRPr lang="nl-NL" dirty="0">
              <a:solidFill>
                <a:srgbClr val="229AD7"/>
              </a:solidFill>
            </a:endParaRPr>
          </a:p>
          <a:p>
            <a:pPr>
              <a:buFont typeface="Arial" panose="020B0604020202020204" pitchFamily="34" charset="0"/>
              <a:buChar char="•"/>
            </a:pPr>
            <a:r>
              <a:rPr lang="nl-NL" dirty="0">
                <a:latin typeface="__StabilGrotesk_320917"/>
              </a:rPr>
              <a:t> angst voor bepaalde mensen, plekken of aanraking</a:t>
            </a:r>
          </a:p>
          <a:p>
            <a:endParaRPr lang="nl-NL" dirty="0">
              <a:latin typeface="__StabilGrotesk_320917"/>
            </a:endParaRPr>
          </a:p>
          <a:p>
            <a:pPr>
              <a:buFont typeface="Arial" panose="020B0604020202020204" pitchFamily="34" charset="0"/>
              <a:buChar char="•"/>
            </a:pPr>
            <a:r>
              <a:rPr lang="nl-NL" dirty="0">
                <a:latin typeface="__StabilGrotesk_320917"/>
              </a:rPr>
              <a:t> angst om op de rug of de buik te liggen</a:t>
            </a:r>
          </a:p>
          <a:p>
            <a:pPr>
              <a:buFont typeface="Arial" panose="020B0604020202020204" pitchFamily="34" charset="0"/>
              <a:buChar char="•"/>
            </a:pPr>
            <a:endParaRPr lang="nl-NL" dirty="0">
              <a:latin typeface="__StabilGrotesk_320917"/>
            </a:endParaRPr>
          </a:p>
          <a:p>
            <a:pPr>
              <a:buFont typeface="Arial" panose="020B0604020202020204" pitchFamily="34" charset="0"/>
              <a:buChar char="•"/>
            </a:pPr>
            <a:r>
              <a:rPr lang="nl-NL" dirty="0">
                <a:latin typeface="__StabilGrotesk_320917"/>
              </a:rPr>
              <a:t> slaapproblemen.</a:t>
            </a:r>
          </a:p>
          <a:p>
            <a:pPr>
              <a:buFont typeface="Arial" panose="020B0604020202020204" pitchFamily="34" charset="0"/>
              <a:buChar char="•"/>
            </a:pPr>
            <a:endParaRPr lang="nl-NL" b="1" dirty="0">
              <a:latin typeface="__StabilGrotesk_320917"/>
            </a:endParaRPr>
          </a:p>
          <a:p>
            <a:pPr>
              <a:buFont typeface="Arial" panose="020B0604020202020204" pitchFamily="34" charset="0"/>
              <a:buChar char="•"/>
            </a:pPr>
            <a:r>
              <a:rPr lang="nl-NL" dirty="0">
                <a:latin typeface="__StabilGrotesk_320917"/>
              </a:rPr>
              <a:t> minder goede prestatie op school</a:t>
            </a:r>
          </a:p>
          <a:p>
            <a:endParaRPr lang="nl-NL" b="1" dirty="0">
              <a:latin typeface="__StabilGrotesk_320917"/>
            </a:endParaRPr>
          </a:p>
          <a:p>
            <a:pPr>
              <a:buFont typeface="Arial" panose="020B0604020202020204" pitchFamily="34" charset="0"/>
              <a:buChar char="•"/>
            </a:pPr>
            <a:r>
              <a:rPr lang="nl-NL" dirty="0">
                <a:latin typeface="__StabilGrotesk_320917"/>
              </a:rPr>
              <a:t> buikpijn zonder duidelijke reden</a:t>
            </a:r>
          </a:p>
          <a:p>
            <a:pPr>
              <a:buFont typeface="Arial" panose="020B0604020202020204" pitchFamily="34" charset="0"/>
              <a:buChar char="•"/>
            </a:pPr>
            <a:endParaRPr lang="nl-NL" dirty="0">
              <a:latin typeface="__StabilGrotesk_320917"/>
            </a:endParaRPr>
          </a:p>
          <a:p>
            <a:pPr>
              <a:buFont typeface="Arial" panose="020B0604020202020204" pitchFamily="34" charset="0"/>
              <a:buChar char="•"/>
            </a:pPr>
            <a:r>
              <a:rPr lang="nl-NL" dirty="0">
                <a:latin typeface="__StabilGrotesk_320917"/>
              </a:rPr>
              <a:t> automutilatie</a:t>
            </a:r>
          </a:p>
          <a:p>
            <a:endParaRPr lang="nl-NL" b="1" dirty="0">
              <a:latin typeface="__StabilGrotesk_320917"/>
            </a:endParaRPr>
          </a:p>
          <a:p>
            <a:pPr>
              <a:buFont typeface="Arial" panose="020B0604020202020204" pitchFamily="34" charset="0"/>
              <a:buChar char="•"/>
            </a:pPr>
            <a:r>
              <a:rPr lang="nl-NL" dirty="0">
                <a:latin typeface="__StabilGrotesk_320917"/>
              </a:rPr>
              <a:t> stemmingswisselingen</a:t>
            </a:r>
          </a:p>
          <a:p>
            <a:endParaRPr lang="nl-NL" b="1" dirty="0">
              <a:latin typeface="__StabilGrotesk_320917"/>
            </a:endParaRPr>
          </a:p>
          <a:p>
            <a:pPr>
              <a:buFont typeface="Arial" panose="020B0604020202020204" pitchFamily="34" charset="0"/>
              <a:buChar char="•"/>
            </a:pPr>
            <a:r>
              <a:rPr lang="nl-NL" dirty="0">
                <a:latin typeface="__StabilGrotesk_320917"/>
              </a:rPr>
              <a:t> terugval bedplassen of duimzuigen.</a:t>
            </a:r>
          </a:p>
          <a:p>
            <a:endParaRPr lang="nl-NL" dirty="0">
              <a:solidFill>
                <a:srgbClr val="229AD7"/>
              </a:solidFill>
            </a:endParaRPr>
          </a:p>
          <a:p>
            <a:endParaRPr lang="nl-NL" dirty="0"/>
          </a:p>
        </p:txBody>
      </p:sp>
      <p:pic>
        <p:nvPicPr>
          <p:cNvPr id="13" name="Afbeelding 12">
            <a:extLst>
              <a:ext uri="{FF2B5EF4-FFF2-40B4-BE49-F238E27FC236}">
                <a16:creationId xmlns:a16="http://schemas.microsoft.com/office/drawing/2014/main" id="{AE2A04DE-56D3-4E2C-BDA5-28A09C616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145" y="4965586"/>
            <a:ext cx="4032000" cy="1509968"/>
          </a:xfrm>
          <a:prstGeom prst="rect">
            <a:avLst/>
          </a:prstGeom>
          <a:ln w="12700">
            <a:solidFill>
              <a:schemeClr val="tx1"/>
            </a:solidFill>
          </a:ln>
        </p:spPr>
      </p:pic>
    </p:spTree>
    <p:extLst>
      <p:ext uri="{BB962C8B-B14F-4D97-AF65-F5344CB8AC3E}">
        <p14:creationId xmlns:p14="http://schemas.microsoft.com/office/powerpoint/2010/main" val="112734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par>
                                <p:cTn id="8" presetID="22" presetClass="entr" presetSubtype="8" fill="hold" nodeType="withEffect">
                                  <p:stCondLst>
                                    <p:cond delay="50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left)">
                                      <p:cBhvr>
                                        <p:cTn id="10" dur="500"/>
                                        <p:tgtEl>
                                          <p:spTgt spid="4">
                                            <p:txEl>
                                              <p:pRg st="4" end="4"/>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wipe(left)">
                                      <p:cBhvr>
                                        <p:cTn id="13" dur="500"/>
                                        <p:tgtEl>
                                          <p:spTgt spid="4">
                                            <p:txEl>
                                              <p:pRg st="5" end="5"/>
                                            </p:txEl>
                                          </p:spTgt>
                                        </p:tgtEl>
                                      </p:cBhvr>
                                    </p:animEffect>
                                  </p:childTnLst>
                                </p:cTn>
                              </p:par>
                              <p:par>
                                <p:cTn id="14" presetID="22" presetClass="entr" presetSubtype="8" fill="hold" nodeType="withEffect">
                                  <p:stCondLst>
                                    <p:cond delay="50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ipe(left)">
                                      <p:cBhvr>
                                        <p:cTn id="16" dur="500"/>
                                        <p:tgtEl>
                                          <p:spTgt spid="4">
                                            <p:txEl>
                                              <p:pRg st="6" end="6"/>
                                            </p:txEl>
                                          </p:spTgt>
                                        </p:tgtEl>
                                      </p:cBhvr>
                                    </p:animEffect>
                                  </p:childTnLst>
                                </p:cTn>
                              </p:par>
                              <p:par>
                                <p:cTn id="17" presetID="22" presetClass="entr" presetSubtype="8" fill="hold" nodeType="withEffect">
                                  <p:stCondLst>
                                    <p:cond delay="50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wipe(left)">
                                      <p:cBhvr>
                                        <p:cTn id="19" dur="500"/>
                                        <p:tgtEl>
                                          <p:spTgt spid="4">
                                            <p:txEl>
                                              <p:pRg st="7" end="7"/>
                                            </p:txEl>
                                          </p:spTgt>
                                        </p:tgtEl>
                                      </p:cBhvr>
                                    </p:animEffect>
                                  </p:childTnLst>
                                </p:cTn>
                              </p:par>
                              <p:par>
                                <p:cTn id="20" presetID="22" presetClass="entr" presetSubtype="8" fill="hold" nodeType="withEffect">
                                  <p:stCondLst>
                                    <p:cond delay="50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wipe(left)">
                                      <p:cBhvr>
                                        <p:cTn id="22" dur="500"/>
                                        <p:tgtEl>
                                          <p:spTgt spid="4">
                                            <p:txEl>
                                              <p:pRg st="8" end="8"/>
                                            </p:txEl>
                                          </p:spTgt>
                                        </p:tgtEl>
                                      </p:cBhvr>
                                    </p:animEffect>
                                  </p:childTnLst>
                                </p:cTn>
                              </p:par>
                              <p:par>
                                <p:cTn id="23" presetID="22" presetClass="entr" presetSubtype="8" fill="hold" nodeType="withEffect">
                                  <p:stCondLst>
                                    <p:cond delay="50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wipe(left)">
                                      <p:cBhvr>
                                        <p:cTn id="2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Veilig Thuis">
            <a:extLst>
              <a:ext uri="{FF2B5EF4-FFF2-40B4-BE49-F238E27FC236}">
                <a16:creationId xmlns:a16="http://schemas.microsoft.com/office/drawing/2014/main" id="{600C638F-9B67-4713-8A78-2536DFF082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B26FF5-B416-4A43-B2A3-BAD92B67F2BA}"/>
              </a:ext>
            </a:extLst>
          </p:cNvPr>
          <p:cNvSpPr txBox="1"/>
          <p:nvPr/>
        </p:nvSpPr>
        <p:spPr>
          <a:xfrm>
            <a:off x="2438400" y="1167775"/>
            <a:ext cx="7315200" cy="523220"/>
          </a:xfrm>
          <a:prstGeom prst="rect">
            <a:avLst/>
          </a:prstGeom>
          <a:noFill/>
        </p:spPr>
        <p:txBody>
          <a:bodyPr wrap="square" rtlCol="0">
            <a:spAutoFit/>
          </a:bodyPr>
          <a:lstStyle/>
          <a:p>
            <a:pPr algn="ctr"/>
            <a:r>
              <a:rPr lang="nl-NL" sz="2800" dirty="0">
                <a:solidFill>
                  <a:srgbClr val="00B0F0"/>
                </a:solidFill>
                <a:latin typeface="+mn-lt"/>
              </a:rPr>
              <a:t>Online seksueel misbruik</a:t>
            </a:r>
            <a:endParaRPr lang="nl-NL" sz="2800" dirty="0">
              <a:solidFill>
                <a:srgbClr val="229AD7"/>
              </a:solidFill>
            </a:endParaRPr>
          </a:p>
        </p:txBody>
      </p:sp>
      <p:sp>
        <p:nvSpPr>
          <p:cNvPr id="7" name="Tekstvak 6">
            <a:extLst>
              <a:ext uri="{FF2B5EF4-FFF2-40B4-BE49-F238E27FC236}">
                <a16:creationId xmlns:a16="http://schemas.microsoft.com/office/drawing/2014/main" id="{9AF988DA-D86C-4514-AEE5-70078F761768}"/>
              </a:ext>
            </a:extLst>
          </p:cNvPr>
          <p:cNvSpPr txBox="1"/>
          <p:nvPr/>
        </p:nvSpPr>
        <p:spPr>
          <a:xfrm>
            <a:off x="10371909" y="6281707"/>
            <a:ext cx="1820091" cy="576293"/>
          </a:xfrm>
          <a:prstGeom prst="rect">
            <a:avLst/>
          </a:prstGeom>
          <a:noFill/>
        </p:spPr>
        <p:txBody>
          <a:bodyPr wrap="square" lIns="36000" tIns="36000" rIns="180000" bIns="108000" rtlCol="0">
            <a:spAutoFit/>
          </a:bodyPr>
          <a:lstStyle/>
          <a:p>
            <a:pPr algn="r"/>
            <a:r>
              <a:rPr lang="nl-NL" sz="1400" dirty="0">
                <a:solidFill>
                  <a:srgbClr val="229AD7"/>
                </a:solidFill>
              </a:rPr>
              <a:t>Versie 3</a:t>
            </a:r>
          </a:p>
          <a:p>
            <a:pPr algn="r"/>
            <a:r>
              <a:rPr lang="nl-NL" sz="1400" dirty="0">
                <a:solidFill>
                  <a:srgbClr val="229AD7"/>
                </a:solidFill>
              </a:rPr>
              <a:t>September 2021</a:t>
            </a:r>
          </a:p>
        </p:txBody>
      </p:sp>
      <p:sp>
        <p:nvSpPr>
          <p:cNvPr id="5" name="Tekstvak 4">
            <a:extLst>
              <a:ext uri="{FF2B5EF4-FFF2-40B4-BE49-F238E27FC236}">
                <a16:creationId xmlns:a16="http://schemas.microsoft.com/office/drawing/2014/main" id="{AE506505-0E70-1610-546C-47471DB1D5B1}"/>
              </a:ext>
            </a:extLst>
          </p:cNvPr>
          <p:cNvSpPr txBox="1"/>
          <p:nvPr/>
        </p:nvSpPr>
        <p:spPr>
          <a:xfrm>
            <a:off x="2104008" y="2126723"/>
            <a:ext cx="8202967" cy="3785652"/>
          </a:xfrm>
          <a:prstGeom prst="rect">
            <a:avLst/>
          </a:prstGeom>
          <a:noFill/>
        </p:spPr>
        <p:txBody>
          <a:bodyPr wrap="square">
            <a:spAutoFit/>
          </a:bodyPr>
          <a:lstStyle/>
          <a:p>
            <a:pPr algn="l"/>
            <a:r>
              <a:rPr lang="nl-NL" sz="2400" b="0" i="0" dirty="0">
                <a:solidFill>
                  <a:srgbClr val="212121"/>
                </a:solidFill>
                <a:effectLst/>
                <a:latin typeface="museo-sans-n3"/>
              </a:rPr>
              <a:t>Seksueel misbruik via internet komt steeds vaker voor.</a:t>
            </a:r>
          </a:p>
          <a:p>
            <a:pPr algn="l"/>
            <a:r>
              <a:rPr lang="nl-NL" sz="2400" b="0" i="0" dirty="0">
                <a:solidFill>
                  <a:srgbClr val="212121"/>
                </a:solidFill>
                <a:effectLst/>
                <a:latin typeface="museo-sans-n3"/>
              </a:rPr>
              <a:t>Volwassenen, maar ook jongeren en kinderen kunnen hiermee te maken krijgen. </a:t>
            </a:r>
          </a:p>
          <a:p>
            <a:pPr algn="l"/>
            <a:endParaRPr lang="nl-NL" sz="2400" b="0" i="0" dirty="0">
              <a:solidFill>
                <a:srgbClr val="212121"/>
              </a:solidFill>
              <a:effectLst/>
              <a:latin typeface="museo-sans-n3"/>
            </a:endParaRPr>
          </a:p>
          <a:p>
            <a:pPr algn="l"/>
            <a:r>
              <a:rPr lang="nl-NL" sz="2400" b="0" i="0" u="none" strike="noStrike" dirty="0" err="1">
                <a:solidFill>
                  <a:srgbClr val="FF0000"/>
                </a:solidFill>
                <a:effectLst/>
                <a:latin typeface="museo-sans-n5"/>
                <a:hlinkClick r:id="rId3" tooltip="Grooming">
                  <a:extLst>
                    <a:ext uri="{A12FA001-AC4F-418D-AE19-62706E023703}">
                      <ahyp:hlinkClr xmlns:ahyp="http://schemas.microsoft.com/office/drawing/2018/hyperlinkcolor" val="tx"/>
                    </a:ext>
                  </a:extLst>
                </a:hlinkClick>
              </a:rPr>
              <a:t>Grooming</a:t>
            </a:r>
            <a:r>
              <a:rPr lang="nl-NL" sz="2400" b="0" i="0" dirty="0">
                <a:solidFill>
                  <a:srgbClr val="212121"/>
                </a:solidFill>
                <a:effectLst/>
                <a:latin typeface="museo-sans-n3"/>
              </a:rPr>
              <a:t> </a:t>
            </a:r>
          </a:p>
          <a:p>
            <a:pPr algn="l"/>
            <a:endParaRPr lang="nl-NL" sz="2400" b="0" i="0" dirty="0">
              <a:solidFill>
                <a:srgbClr val="212121"/>
              </a:solidFill>
              <a:effectLst/>
              <a:latin typeface="museo-sans-n3"/>
            </a:endParaRPr>
          </a:p>
          <a:p>
            <a:pPr algn="l"/>
            <a:r>
              <a:rPr lang="nl-NL" sz="2400" dirty="0">
                <a:solidFill>
                  <a:srgbClr val="FF0000"/>
                </a:solidFill>
                <a:latin typeface="museo-sans-n5"/>
                <a:hlinkClick r:id="rId4" tooltip="Sexting-misbruik">
                  <a:extLst>
                    <a:ext uri="{A12FA001-AC4F-418D-AE19-62706E023703}">
                      <ahyp:hlinkClr xmlns:ahyp="http://schemas.microsoft.com/office/drawing/2018/hyperlinkcolor" val="tx"/>
                    </a:ext>
                  </a:extLst>
                </a:hlinkClick>
              </a:rPr>
              <a:t>S</a:t>
            </a:r>
            <a:r>
              <a:rPr lang="nl-NL" sz="2400" b="0" i="0" u="none" strike="noStrike" dirty="0">
                <a:solidFill>
                  <a:srgbClr val="FF0000"/>
                </a:solidFill>
                <a:effectLst/>
                <a:latin typeface="museo-sans-n5"/>
                <a:hlinkClick r:id="rId4" tooltip="Sexting-misbruik">
                  <a:extLst>
                    <a:ext uri="{A12FA001-AC4F-418D-AE19-62706E023703}">
                      <ahyp:hlinkClr xmlns:ahyp="http://schemas.microsoft.com/office/drawing/2018/hyperlinkcolor" val="tx"/>
                    </a:ext>
                  </a:extLst>
                </a:hlinkClick>
              </a:rPr>
              <a:t>eksuele </a:t>
            </a:r>
            <a:r>
              <a:rPr lang="nl-NL" sz="2400" b="0" i="0" u="none" strike="noStrike" dirty="0" err="1">
                <a:solidFill>
                  <a:srgbClr val="FF0000"/>
                </a:solidFill>
                <a:effectLst/>
                <a:latin typeface="museo-sans-n5"/>
                <a:hlinkClick r:id="rId4" tooltip="Sexting-misbruik">
                  <a:extLst>
                    <a:ext uri="{A12FA001-AC4F-418D-AE19-62706E023703}">
                      <ahyp:hlinkClr xmlns:ahyp="http://schemas.microsoft.com/office/drawing/2018/hyperlinkcolor" val="tx"/>
                    </a:ext>
                  </a:extLst>
                </a:hlinkClick>
              </a:rPr>
              <a:t>exposing</a:t>
            </a:r>
            <a:r>
              <a:rPr lang="nl-NL" sz="2400" b="0" i="0" u="none" strike="noStrike" dirty="0">
                <a:solidFill>
                  <a:srgbClr val="FF0000"/>
                </a:solidFill>
                <a:effectLst/>
                <a:latin typeface="museo-sans-n5"/>
                <a:hlinkClick r:id="rId4" tooltip="Sexting-misbruik">
                  <a:extLst>
                    <a:ext uri="{A12FA001-AC4F-418D-AE19-62706E023703}">
                      <ahyp:hlinkClr xmlns:ahyp="http://schemas.microsoft.com/office/drawing/2018/hyperlinkcolor" val="tx"/>
                    </a:ext>
                  </a:extLst>
                </a:hlinkClick>
              </a:rPr>
              <a:t> </a:t>
            </a:r>
            <a:r>
              <a:rPr lang="nl-NL" sz="2400" b="0" i="0" dirty="0">
                <a:solidFill>
                  <a:srgbClr val="FF0000"/>
                </a:solidFill>
                <a:effectLst/>
                <a:latin typeface="museo-sans-n3"/>
              </a:rPr>
              <a:t> </a:t>
            </a:r>
            <a:endParaRPr lang="nl-NL" sz="2400" b="0" i="0" dirty="0">
              <a:solidFill>
                <a:srgbClr val="212121"/>
              </a:solidFill>
              <a:effectLst/>
              <a:latin typeface="museo-sans-n3"/>
            </a:endParaRPr>
          </a:p>
          <a:p>
            <a:pPr algn="l"/>
            <a:endParaRPr lang="nl-NL" sz="2400" u="none" strike="noStrike" dirty="0">
              <a:solidFill>
                <a:srgbClr val="0563C1"/>
              </a:solidFill>
              <a:latin typeface="museo-sans-n3"/>
              <a:hlinkClick r:id="rId5" tooltip="Sextortion">
                <a:extLst>
                  <a:ext uri="{A12FA001-AC4F-418D-AE19-62706E023703}">
                    <ahyp:hlinkClr xmlns:ahyp="http://schemas.microsoft.com/office/drawing/2018/hyperlinkcolor" val="tx"/>
                  </a:ext>
                </a:extLst>
              </a:hlinkClick>
            </a:endParaRPr>
          </a:p>
          <a:p>
            <a:pPr algn="l"/>
            <a:r>
              <a:rPr lang="nl-NL" sz="2400" b="0" i="0" u="none" strike="noStrike" dirty="0" err="1">
                <a:solidFill>
                  <a:srgbClr val="FF0000"/>
                </a:solidFill>
                <a:effectLst/>
                <a:latin typeface="museo-sans-n5"/>
                <a:hlinkClick r:id="rId5" tooltip="Sextortion">
                  <a:extLst>
                    <a:ext uri="{A12FA001-AC4F-418D-AE19-62706E023703}">
                      <ahyp:hlinkClr xmlns:ahyp="http://schemas.microsoft.com/office/drawing/2018/hyperlinkcolor" val="tx"/>
                    </a:ext>
                  </a:extLst>
                </a:hlinkClick>
              </a:rPr>
              <a:t>Sextortion</a:t>
            </a:r>
            <a:endParaRPr lang="nl-NL" sz="2400" b="0" i="0" u="none" strike="noStrike" dirty="0">
              <a:solidFill>
                <a:srgbClr val="FF0000"/>
              </a:solidFill>
              <a:effectLst/>
              <a:latin typeface="museo-sans-n5"/>
            </a:endParaRPr>
          </a:p>
          <a:p>
            <a:pPr algn="l"/>
            <a:endParaRPr lang="nl-NL" sz="2400" dirty="0">
              <a:solidFill>
                <a:srgbClr val="FF0000"/>
              </a:solidFill>
              <a:latin typeface="museo-sans-n5"/>
            </a:endParaRPr>
          </a:p>
        </p:txBody>
      </p:sp>
    </p:spTree>
    <p:extLst>
      <p:ext uri="{BB962C8B-B14F-4D97-AF65-F5344CB8AC3E}">
        <p14:creationId xmlns:p14="http://schemas.microsoft.com/office/powerpoint/2010/main" val="2759058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Veilig Thuis">
            <a:extLst>
              <a:ext uri="{FF2B5EF4-FFF2-40B4-BE49-F238E27FC236}">
                <a16:creationId xmlns:a16="http://schemas.microsoft.com/office/drawing/2014/main" id="{600C638F-9B67-4713-8A78-2536DFF082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5B26FF5-B416-4A43-B2A3-BAD92B67F2BA}"/>
              </a:ext>
            </a:extLst>
          </p:cNvPr>
          <p:cNvSpPr txBox="1"/>
          <p:nvPr/>
        </p:nvSpPr>
        <p:spPr>
          <a:xfrm>
            <a:off x="2438400" y="1167775"/>
            <a:ext cx="7315200" cy="523220"/>
          </a:xfrm>
          <a:prstGeom prst="rect">
            <a:avLst/>
          </a:prstGeom>
          <a:noFill/>
        </p:spPr>
        <p:txBody>
          <a:bodyPr wrap="square" rtlCol="0">
            <a:spAutoFit/>
          </a:bodyPr>
          <a:lstStyle/>
          <a:p>
            <a:pPr algn="ctr"/>
            <a:r>
              <a:rPr lang="nl-NL" sz="2800" dirty="0">
                <a:solidFill>
                  <a:srgbClr val="00B0F0"/>
                </a:solidFill>
                <a:latin typeface="+mn-lt"/>
              </a:rPr>
              <a:t>Online seksueel misbruik</a:t>
            </a:r>
            <a:endParaRPr lang="nl-NL" sz="2800" dirty="0">
              <a:solidFill>
                <a:srgbClr val="229AD7"/>
              </a:solidFill>
            </a:endParaRPr>
          </a:p>
        </p:txBody>
      </p:sp>
      <p:sp>
        <p:nvSpPr>
          <p:cNvPr id="7" name="Tekstvak 6">
            <a:extLst>
              <a:ext uri="{FF2B5EF4-FFF2-40B4-BE49-F238E27FC236}">
                <a16:creationId xmlns:a16="http://schemas.microsoft.com/office/drawing/2014/main" id="{9AF988DA-D86C-4514-AEE5-70078F761768}"/>
              </a:ext>
            </a:extLst>
          </p:cNvPr>
          <p:cNvSpPr txBox="1"/>
          <p:nvPr/>
        </p:nvSpPr>
        <p:spPr>
          <a:xfrm>
            <a:off x="10371909" y="6281707"/>
            <a:ext cx="1820091" cy="576293"/>
          </a:xfrm>
          <a:prstGeom prst="rect">
            <a:avLst/>
          </a:prstGeom>
          <a:noFill/>
        </p:spPr>
        <p:txBody>
          <a:bodyPr wrap="square" lIns="36000" tIns="36000" rIns="180000" bIns="108000" rtlCol="0">
            <a:spAutoFit/>
          </a:bodyPr>
          <a:lstStyle/>
          <a:p>
            <a:pPr algn="r"/>
            <a:r>
              <a:rPr lang="nl-NL" sz="1400" dirty="0">
                <a:solidFill>
                  <a:srgbClr val="229AD7"/>
                </a:solidFill>
              </a:rPr>
              <a:t>Versie 3</a:t>
            </a:r>
          </a:p>
          <a:p>
            <a:pPr algn="r"/>
            <a:r>
              <a:rPr lang="nl-NL" sz="1400" dirty="0">
                <a:solidFill>
                  <a:srgbClr val="229AD7"/>
                </a:solidFill>
              </a:rPr>
              <a:t>September 2021</a:t>
            </a:r>
          </a:p>
        </p:txBody>
      </p:sp>
      <p:sp>
        <p:nvSpPr>
          <p:cNvPr id="5" name="Tekstvak 4">
            <a:extLst>
              <a:ext uri="{FF2B5EF4-FFF2-40B4-BE49-F238E27FC236}">
                <a16:creationId xmlns:a16="http://schemas.microsoft.com/office/drawing/2014/main" id="{AE506505-0E70-1610-546C-47471DB1D5B1}"/>
              </a:ext>
            </a:extLst>
          </p:cNvPr>
          <p:cNvSpPr txBox="1"/>
          <p:nvPr/>
        </p:nvSpPr>
        <p:spPr>
          <a:xfrm>
            <a:off x="2104008" y="2126723"/>
            <a:ext cx="8202967" cy="3785652"/>
          </a:xfrm>
          <a:prstGeom prst="rect">
            <a:avLst/>
          </a:prstGeom>
          <a:noFill/>
        </p:spPr>
        <p:txBody>
          <a:bodyPr wrap="square">
            <a:spAutoFit/>
          </a:bodyPr>
          <a:lstStyle/>
          <a:p>
            <a:pPr algn="l"/>
            <a:r>
              <a:rPr lang="nl-NL" sz="2000" b="0" i="0" dirty="0">
                <a:solidFill>
                  <a:srgbClr val="212121"/>
                </a:solidFill>
                <a:effectLst/>
                <a:latin typeface="museo-sans-n3"/>
              </a:rPr>
              <a:t>Seksueel misbruik via internet komt steeds vaker voor.</a:t>
            </a:r>
          </a:p>
          <a:p>
            <a:pPr algn="l"/>
            <a:r>
              <a:rPr lang="nl-NL" sz="2000" b="0" i="0" dirty="0">
                <a:solidFill>
                  <a:srgbClr val="212121"/>
                </a:solidFill>
                <a:effectLst/>
                <a:latin typeface="museo-sans-n3"/>
              </a:rPr>
              <a:t>Volwassenen, maar ook jongeren en kinderen kunnen hiermee te maken krijgen. </a:t>
            </a:r>
          </a:p>
          <a:p>
            <a:pPr algn="l"/>
            <a:endParaRPr lang="nl-NL" sz="2000" b="0" i="0" dirty="0">
              <a:solidFill>
                <a:srgbClr val="212121"/>
              </a:solidFill>
              <a:effectLst/>
              <a:latin typeface="museo-sans-n3"/>
            </a:endParaRPr>
          </a:p>
          <a:p>
            <a:pPr algn="l"/>
            <a:r>
              <a:rPr lang="nl-NL" sz="2000" b="0" i="0" u="none" strike="noStrike" dirty="0" err="1">
                <a:solidFill>
                  <a:srgbClr val="FF0000"/>
                </a:solidFill>
                <a:effectLst/>
                <a:latin typeface="museo-sans-n5"/>
                <a:hlinkClick r:id="rId3" tooltip="Grooming">
                  <a:extLst>
                    <a:ext uri="{A12FA001-AC4F-418D-AE19-62706E023703}">
                      <ahyp:hlinkClr xmlns:ahyp="http://schemas.microsoft.com/office/drawing/2018/hyperlinkcolor" val="tx"/>
                    </a:ext>
                  </a:extLst>
                </a:hlinkClick>
              </a:rPr>
              <a:t>Grooming</a:t>
            </a:r>
            <a:r>
              <a:rPr lang="nl-NL" sz="2000" b="0" i="0" dirty="0">
                <a:solidFill>
                  <a:srgbClr val="212121"/>
                </a:solidFill>
                <a:effectLst/>
                <a:latin typeface="museo-sans-n3"/>
              </a:rPr>
              <a:t> (digitaal kinderlokken)</a:t>
            </a:r>
          </a:p>
          <a:p>
            <a:pPr algn="l"/>
            <a:endParaRPr lang="nl-NL" sz="2000" b="0" i="0" dirty="0">
              <a:solidFill>
                <a:srgbClr val="212121"/>
              </a:solidFill>
              <a:effectLst/>
              <a:latin typeface="museo-sans-n3"/>
            </a:endParaRPr>
          </a:p>
          <a:p>
            <a:pPr algn="l"/>
            <a:r>
              <a:rPr lang="nl-NL" sz="2000" dirty="0">
                <a:solidFill>
                  <a:srgbClr val="FF0000"/>
                </a:solidFill>
                <a:latin typeface="museo-sans-n5"/>
                <a:hlinkClick r:id="rId4" tooltip="Sexting-misbruik">
                  <a:extLst>
                    <a:ext uri="{A12FA001-AC4F-418D-AE19-62706E023703}">
                      <ahyp:hlinkClr xmlns:ahyp="http://schemas.microsoft.com/office/drawing/2018/hyperlinkcolor" val="tx"/>
                    </a:ext>
                  </a:extLst>
                </a:hlinkClick>
              </a:rPr>
              <a:t>S</a:t>
            </a:r>
            <a:r>
              <a:rPr lang="nl-NL" sz="2000" b="0" i="0" u="none" strike="noStrike" dirty="0">
                <a:solidFill>
                  <a:srgbClr val="FF0000"/>
                </a:solidFill>
                <a:effectLst/>
                <a:latin typeface="museo-sans-n5"/>
                <a:hlinkClick r:id="rId4" tooltip="Sexting-misbruik">
                  <a:extLst>
                    <a:ext uri="{A12FA001-AC4F-418D-AE19-62706E023703}">
                      <ahyp:hlinkClr xmlns:ahyp="http://schemas.microsoft.com/office/drawing/2018/hyperlinkcolor" val="tx"/>
                    </a:ext>
                  </a:extLst>
                </a:hlinkClick>
              </a:rPr>
              <a:t>eksuele </a:t>
            </a:r>
            <a:r>
              <a:rPr lang="nl-NL" sz="2000" b="0" i="0" u="none" strike="noStrike" dirty="0" err="1">
                <a:solidFill>
                  <a:srgbClr val="FF0000"/>
                </a:solidFill>
                <a:effectLst/>
                <a:latin typeface="museo-sans-n5"/>
                <a:hlinkClick r:id="rId4" tooltip="Sexting-misbruik">
                  <a:extLst>
                    <a:ext uri="{A12FA001-AC4F-418D-AE19-62706E023703}">
                      <ahyp:hlinkClr xmlns:ahyp="http://schemas.microsoft.com/office/drawing/2018/hyperlinkcolor" val="tx"/>
                    </a:ext>
                  </a:extLst>
                </a:hlinkClick>
              </a:rPr>
              <a:t>exposing</a:t>
            </a:r>
            <a:r>
              <a:rPr lang="nl-NL" sz="2000" b="0" i="0" u="none" strike="noStrike" dirty="0">
                <a:solidFill>
                  <a:srgbClr val="FF0000"/>
                </a:solidFill>
                <a:effectLst/>
                <a:latin typeface="museo-sans-n5"/>
                <a:hlinkClick r:id="rId4" tooltip="Sexting-misbruik">
                  <a:extLst>
                    <a:ext uri="{A12FA001-AC4F-418D-AE19-62706E023703}">
                      <ahyp:hlinkClr xmlns:ahyp="http://schemas.microsoft.com/office/drawing/2018/hyperlinkcolor" val="tx"/>
                    </a:ext>
                  </a:extLst>
                </a:hlinkClick>
              </a:rPr>
              <a:t> </a:t>
            </a:r>
            <a:r>
              <a:rPr lang="nl-NL" sz="2000" b="0" i="0" dirty="0">
                <a:solidFill>
                  <a:srgbClr val="FF0000"/>
                </a:solidFill>
                <a:effectLst/>
                <a:latin typeface="museo-sans-n3"/>
              </a:rPr>
              <a:t> </a:t>
            </a:r>
            <a:r>
              <a:rPr lang="nl-NL" sz="2000" b="0" i="0" dirty="0">
                <a:solidFill>
                  <a:srgbClr val="212121"/>
                </a:solidFill>
                <a:effectLst/>
                <a:latin typeface="museo-sans-n3"/>
              </a:rPr>
              <a:t>(naaktbeelden verspreiden zonder toestemming)</a:t>
            </a:r>
          </a:p>
          <a:p>
            <a:pPr algn="l"/>
            <a:endParaRPr lang="nl-NL" sz="2000" u="none" strike="noStrike" dirty="0">
              <a:solidFill>
                <a:srgbClr val="0563C1"/>
              </a:solidFill>
              <a:latin typeface="museo-sans-n3"/>
              <a:hlinkClick r:id="rId5" tooltip="Sextortion">
                <a:extLst>
                  <a:ext uri="{A12FA001-AC4F-418D-AE19-62706E023703}">
                    <ahyp:hlinkClr xmlns:ahyp="http://schemas.microsoft.com/office/drawing/2018/hyperlinkcolor" val="tx"/>
                  </a:ext>
                </a:extLst>
              </a:hlinkClick>
            </a:endParaRPr>
          </a:p>
          <a:p>
            <a:pPr algn="l"/>
            <a:r>
              <a:rPr lang="nl-NL" sz="2000" b="0" i="0" u="none" strike="noStrike" dirty="0" err="1">
                <a:solidFill>
                  <a:srgbClr val="FF0000"/>
                </a:solidFill>
                <a:effectLst/>
                <a:latin typeface="museo-sans-n5"/>
                <a:hlinkClick r:id="rId5" tooltip="Sextortion">
                  <a:extLst>
                    <a:ext uri="{A12FA001-AC4F-418D-AE19-62706E023703}">
                      <ahyp:hlinkClr xmlns:ahyp="http://schemas.microsoft.com/office/drawing/2018/hyperlinkcolor" val="tx"/>
                    </a:ext>
                  </a:extLst>
                </a:hlinkClick>
              </a:rPr>
              <a:t>Sextortion</a:t>
            </a:r>
            <a:r>
              <a:rPr lang="nl-NL" sz="2000" b="0" i="0" dirty="0">
                <a:solidFill>
                  <a:srgbClr val="212121"/>
                </a:solidFill>
                <a:effectLst/>
                <a:latin typeface="museo-sans-n3"/>
              </a:rPr>
              <a:t> (chantage met naaktbeelden)</a:t>
            </a:r>
            <a:r>
              <a:rPr lang="nl-NL" sz="2000" dirty="0"/>
              <a:t> </a:t>
            </a:r>
          </a:p>
          <a:p>
            <a:pPr algn="l"/>
            <a:endParaRPr lang="nl-NL" sz="2000" dirty="0"/>
          </a:p>
          <a:p>
            <a:pPr algn="l"/>
            <a:r>
              <a:rPr lang="nl-NL" sz="2000" dirty="0"/>
              <a:t>(29% van de meiden en 9% van de jongens van 16 en 17 jaar maken jaarlijks online seksueel geweld mee) </a:t>
            </a:r>
            <a:endParaRPr lang="nl-NL" sz="2000" b="0" i="0" dirty="0">
              <a:solidFill>
                <a:srgbClr val="212121"/>
              </a:solidFill>
              <a:effectLst/>
              <a:latin typeface="museo-sans-n3"/>
            </a:endParaRPr>
          </a:p>
        </p:txBody>
      </p:sp>
    </p:spTree>
    <p:extLst>
      <p:ext uri="{BB962C8B-B14F-4D97-AF65-F5344CB8AC3E}">
        <p14:creationId xmlns:p14="http://schemas.microsoft.com/office/powerpoint/2010/main" val="3268680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8">
            <a:extLst>
              <a:ext uri="{FF2B5EF4-FFF2-40B4-BE49-F238E27FC236}">
                <a16:creationId xmlns:a16="http://schemas.microsoft.com/office/drawing/2014/main" id="{6BA3C836-FC80-44AA-B65C-0C5ECA8AA8D8}"/>
              </a:ext>
            </a:extLst>
          </p:cNvPr>
          <p:cNvSpPr/>
          <p:nvPr/>
        </p:nvSpPr>
        <p:spPr>
          <a:xfrm>
            <a:off x="0" y="1102496"/>
            <a:ext cx="12192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0">
            <a:extLst>
              <a:ext uri="{FF2B5EF4-FFF2-40B4-BE49-F238E27FC236}">
                <a16:creationId xmlns:a16="http://schemas.microsoft.com/office/drawing/2014/main" id="{15B26FF5-B416-4A43-B2A3-BAD92B67F2BA}"/>
              </a:ext>
            </a:extLst>
          </p:cNvPr>
          <p:cNvSpPr txBox="1"/>
          <p:nvPr/>
        </p:nvSpPr>
        <p:spPr>
          <a:xfrm>
            <a:off x="1574140" y="1102293"/>
            <a:ext cx="7315200" cy="1200329"/>
          </a:xfrm>
          <a:prstGeom prst="rect">
            <a:avLst/>
          </a:prstGeom>
          <a:noFill/>
        </p:spPr>
        <p:txBody>
          <a:bodyPr wrap="square" rtlCol="0">
            <a:spAutoFit/>
          </a:bodyPr>
          <a:lstStyle/>
          <a:p>
            <a:pPr algn="ctr"/>
            <a:r>
              <a:rPr lang="nl-NL" sz="2800" b="1" dirty="0">
                <a:solidFill>
                  <a:srgbClr val="229AD7"/>
                </a:solidFill>
              </a:rPr>
              <a:t>OMVANG</a:t>
            </a:r>
            <a:br>
              <a:rPr lang="nl-NL" b="1" i="0" dirty="0">
                <a:solidFill>
                  <a:srgbClr val="229AD7"/>
                </a:solidFill>
                <a:effectLst/>
              </a:rPr>
            </a:br>
            <a:endParaRPr lang="nl-NL" sz="4400" dirty="0">
              <a:solidFill>
                <a:srgbClr val="229AD7"/>
              </a:solidFill>
            </a:endParaRPr>
          </a:p>
        </p:txBody>
      </p:sp>
      <p:pic>
        <p:nvPicPr>
          <p:cNvPr id="1026" name="Picture 2" descr="Veilig Thuis">
            <a:hlinkClick r:id="rId2" action="ppaction://hlinksldjump"/>
            <a:extLst>
              <a:ext uri="{FF2B5EF4-FFF2-40B4-BE49-F238E27FC236}">
                <a16:creationId xmlns:a16="http://schemas.microsoft.com/office/drawing/2014/main" id="{600C638F-9B67-4713-8A78-2536DFF0821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940" y="260168"/>
            <a:ext cx="11232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67583E2-0278-3C30-D634-D317D057F8C5}"/>
              </a:ext>
            </a:extLst>
          </p:cNvPr>
          <p:cNvSpPr txBox="1"/>
          <p:nvPr/>
        </p:nvSpPr>
        <p:spPr>
          <a:xfrm>
            <a:off x="2556770" y="2095130"/>
            <a:ext cx="6585010" cy="3970318"/>
          </a:xfrm>
          <a:prstGeom prst="rect">
            <a:avLst/>
          </a:prstGeom>
          <a:noFill/>
        </p:spPr>
        <p:txBody>
          <a:bodyPr wrap="square">
            <a:spAutoFit/>
          </a:bodyPr>
          <a:lstStyle/>
          <a:p>
            <a:pPr algn="l"/>
            <a:r>
              <a:rPr lang="nl-NL" b="0" i="0" dirty="0">
                <a:effectLst/>
                <a:latin typeface="arial" panose="020B0604020202020204" pitchFamily="34" charset="0"/>
              </a:rPr>
              <a:t>Schatting dat </a:t>
            </a:r>
            <a:r>
              <a:rPr lang="nl-NL" b="0" i="0" dirty="0">
                <a:solidFill>
                  <a:srgbClr val="FF0000"/>
                </a:solidFill>
                <a:effectLst/>
                <a:latin typeface="arial" panose="020B0604020202020204" pitchFamily="34" charset="0"/>
              </a:rPr>
              <a:t>één op de vier meisjes, en één op de zes jongens </a:t>
            </a:r>
            <a:r>
              <a:rPr lang="nl-NL" b="0" i="0" dirty="0">
                <a:effectLst/>
                <a:latin typeface="arial" panose="020B0604020202020204" pitchFamily="34" charset="0"/>
              </a:rPr>
              <a:t>al voor haar/zijn zestiende levensjaar te maken heeft gehad met seksueel misbruik.</a:t>
            </a:r>
          </a:p>
          <a:p>
            <a:pPr algn="l"/>
            <a:endParaRPr lang="nl-NL" b="0" i="0" dirty="0">
              <a:effectLst/>
              <a:latin typeface="arial" panose="020B0604020202020204" pitchFamily="34" charset="0"/>
            </a:endParaRPr>
          </a:p>
          <a:p>
            <a:pPr algn="l"/>
            <a:r>
              <a:rPr lang="nl-NL" b="0" i="0" dirty="0">
                <a:effectLst/>
                <a:latin typeface="arial" panose="020B0604020202020204" pitchFamily="34" charset="0"/>
              </a:rPr>
              <a:t>Bij ongeveer </a:t>
            </a:r>
            <a:r>
              <a:rPr lang="nl-NL" b="0" i="0" dirty="0">
                <a:solidFill>
                  <a:srgbClr val="FF0000"/>
                </a:solidFill>
                <a:effectLst/>
                <a:latin typeface="arial" panose="020B0604020202020204" pitchFamily="34" charset="0"/>
              </a:rPr>
              <a:t>één op de zes meisjes gaat het om seksueel misbruik door familieleden</a:t>
            </a:r>
            <a:r>
              <a:rPr lang="nl-NL" b="0" i="0" dirty="0">
                <a:effectLst/>
                <a:latin typeface="arial" panose="020B0604020202020204" pitchFamily="34" charset="0"/>
              </a:rPr>
              <a:t>. De daders zijn voornamelijk mannen: vaders, oudere broers en ooms.</a:t>
            </a:r>
          </a:p>
          <a:p>
            <a:pPr algn="l"/>
            <a:endParaRPr lang="nl-NL" b="0" i="0" dirty="0">
              <a:effectLst/>
              <a:latin typeface="arial" panose="020B0604020202020204" pitchFamily="34" charset="0"/>
            </a:endParaRPr>
          </a:p>
          <a:p>
            <a:pPr algn="l"/>
            <a:r>
              <a:rPr lang="nl-NL" b="0" i="0" dirty="0">
                <a:effectLst/>
                <a:latin typeface="arial" panose="020B0604020202020204" pitchFamily="34" charset="0"/>
              </a:rPr>
              <a:t>De leeftijd waarop seksueel misbruik van kinderen het meest voorkomt is </a:t>
            </a:r>
            <a:r>
              <a:rPr lang="nl-NL" b="0" i="0" dirty="0">
                <a:solidFill>
                  <a:srgbClr val="FF0000"/>
                </a:solidFill>
                <a:effectLst/>
                <a:latin typeface="arial" panose="020B0604020202020204" pitchFamily="34" charset="0"/>
              </a:rPr>
              <a:t>tussen de acht en twaalf jaar.</a:t>
            </a:r>
          </a:p>
          <a:p>
            <a:pPr algn="l"/>
            <a:endParaRPr lang="nl-NL" b="0" i="0" dirty="0">
              <a:effectLst/>
              <a:latin typeface="arial" panose="020B0604020202020204" pitchFamily="34" charset="0"/>
            </a:endParaRPr>
          </a:p>
          <a:p>
            <a:pPr algn="l"/>
            <a:r>
              <a:rPr lang="nl-NL" b="0" i="0" dirty="0">
                <a:effectLst/>
                <a:latin typeface="arial" panose="020B0604020202020204" pitchFamily="34" charset="0"/>
              </a:rPr>
              <a:t>Seksueel misbruik kan over een langere periode voortduren, vooral als het in de familie gebeurt. Sommige meisjes en jongens worden jarenlang misbruikt.</a:t>
            </a:r>
          </a:p>
        </p:txBody>
      </p:sp>
    </p:spTree>
    <p:extLst>
      <p:ext uri="{BB962C8B-B14F-4D97-AF65-F5344CB8AC3E}">
        <p14:creationId xmlns:p14="http://schemas.microsoft.com/office/powerpoint/2010/main" val="209364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8E481C634DF458467E9FD0C8CF1C2" ma:contentTypeVersion="4" ma:contentTypeDescription="Een nieuw document maken." ma:contentTypeScope="" ma:versionID="9b446f5db23cd443e4f4e0f92f26bb34">
  <xsd:schema xmlns:xsd="http://www.w3.org/2001/XMLSchema" xmlns:xs="http://www.w3.org/2001/XMLSchema" xmlns:p="http://schemas.microsoft.com/office/2006/metadata/properties" xmlns:ns2="e2df2705-341e-44d5-8815-d3dd8fe4d270" xmlns:ns3="bbf2da7f-6ef2-4fe7-965f-5356551c2601" targetNamespace="http://schemas.microsoft.com/office/2006/metadata/properties" ma:root="true" ma:fieldsID="1b1e03ed775ef2d278ba3ebf0ebee181" ns2:_="" ns3:_="">
    <xsd:import namespace="e2df2705-341e-44d5-8815-d3dd8fe4d270"/>
    <xsd:import namespace="bbf2da7f-6ef2-4fe7-965f-5356551c26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f2705-341e-44d5-8815-d3dd8fe4d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f2da7f-6ef2-4fe7-965f-5356551c260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B56518-6700-4097-98C4-0B2FC5EBC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f2705-341e-44d5-8815-d3dd8fe4d270"/>
    <ds:schemaRef ds:uri="bbf2da7f-6ef2-4fe7-965f-5356551c26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D8181F-67B5-4130-94BD-4CCDBE8685CA}">
  <ds:schemaRefs>
    <ds:schemaRef ds:uri="http://schemas.microsoft.com/sharepoint/v3/contenttype/forms"/>
  </ds:schemaRefs>
</ds:datastoreItem>
</file>

<file path=customXml/itemProps3.xml><?xml version="1.0" encoding="utf-8"?>
<ds:datastoreItem xmlns:ds="http://schemas.openxmlformats.org/officeDocument/2006/customXml" ds:itemID="{5E384720-3387-4952-AE37-4D29940F1074}">
  <ds:schemaRef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 ds:uri="bbf2da7f-6ef2-4fe7-965f-5356551c2601"/>
    <ds:schemaRef ds:uri="e2df2705-341e-44d5-8815-d3dd8fe4d27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5235</TotalTime>
  <Words>831</Words>
  <Application>Microsoft Office PowerPoint</Application>
  <PresentationFormat>Breedbeeld</PresentationFormat>
  <Paragraphs>146</Paragraphs>
  <Slides>21</Slides>
  <Notes>0</Notes>
  <HiddenSlides>0</HiddenSlides>
  <MMClips>1</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21</vt:i4>
      </vt:variant>
    </vt:vector>
  </HeadingPairs>
  <TitlesOfParts>
    <vt:vector size="34" baseType="lpstr">
      <vt:lpstr>Arial</vt:lpstr>
      <vt:lpstr>__StabilGrotesk_320917</vt:lpstr>
      <vt:lpstr>Calibri</vt:lpstr>
      <vt:lpstr>museo-sans-n5</vt:lpstr>
      <vt:lpstr>vista-sans</vt:lpstr>
      <vt:lpstr>Roboto</vt:lpstr>
      <vt:lpstr>DINPro-Regular</vt:lpstr>
      <vt:lpstr>Gotham</vt:lpstr>
      <vt:lpstr>Gotham Light</vt:lpstr>
      <vt:lpstr>Calibri Light</vt:lpstr>
      <vt:lpstr>Arial</vt:lpstr>
      <vt:lpstr>museo-sans-n3</vt:lpstr>
      <vt:lpstr>Kantoorthema</vt:lpstr>
      <vt:lpstr>MELDPUNT MISBRUIK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Maatplan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Pieter Ohlsen</dc:creator>
  <cp:lastModifiedBy>Annemarie van de Ruit</cp:lastModifiedBy>
  <cp:revision>346</cp:revision>
  <dcterms:created xsi:type="dcterms:W3CDTF">2019-05-23T12:47:58Z</dcterms:created>
  <dcterms:modified xsi:type="dcterms:W3CDTF">2023-11-10T08:48:04Z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0x010100E1A8E481C634DF458467E9FD0C8CF1C2</vt:lpwstr>
  </property>
  <property fmtid="{D5CDD505-2E9C-101B-9397-08002B2CF9AE}" pid="3" name="Order">
    <vt:r8>74600</vt:r8>
  </property>
</Properties>
</file>